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5"/>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733" r:id="rId41"/>
    <p:sldId id="792" r:id="rId42"/>
    <p:sldId id="796" r:id="rId43"/>
    <p:sldId id="782" r:id="rId44"/>
    <p:sldId id="703" r:id="rId45"/>
    <p:sldId id="749" r:id="rId46"/>
    <p:sldId id="836" r:id="rId47"/>
    <p:sldId id="739" r:id="rId48"/>
    <p:sldId id="783" r:id="rId49"/>
    <p:sldId id="726" r:id="rId50"/>
    <p:sldId id="729" r:id="rId51"/>
    <p:sldId id="821" r:id="rId52"/>
    <p:sldId id="870" r:id="rId53"/>
    <p:sldId id="861" r:id="rId54"/>
    <p:sldId id="719" r:id="rId55"/>
    <p:sldId id="665" r:id="rId56"/>
    <p:sldId id="730" r:id="rId57"/>
    <p:sldId id="417" r:id="rId58"/>
    <p:sldId id="750" r:id="rId59"/>
    <p:sldId id="751" r:id="rId60"/>
    <p:sldId id="804" r:id="rId61"/>
    <p:sldId id="731" r:id="rId62"/>
    <p:sldId id="762" r:id="rId63"/>
    <p:sldId id="768" r:id="rId64"/>
    <p:sldId id="798" r:id="rId65"/>
    <p:sldId id="716" r:id="rId66"/>
    <p:sldId id="809" r:id="rId67"/>
    <p:sldId id="710" r:id="rId68"/>
    <p:sldId id="761" r:id="rId69"/>
    <p:sldId id="709" r:id="rId70"/>
    <p:sldId id="864" r:id="rId71"/>
    <p:sldId id="865" r:id="rId72"/>
    <p:sldId id="812" r:id="rId73"/>
    <p:sldId id="781" r:id="rId74"/>
    <p:sldId id="786" r:id="rId75"/>
    <p:sldId id="732" r:id="rId76"/>
    <p:sldId id="747" r:id="rId77"/>
    <p:sldId id="760" r:id="rId78"/>
    <p:sldId id="770" r:id="rId79"/>
    <p:sldId id="777" r:id="rId80"/>
    <p:sldId id="784" r:id="rId81"/>
    <p:sldId id="793" r:id="rId82"/>
    <p:sldId id="817" r:id="rId83"/>
    <p:sldId id="820" r:id="rId84"/>
    <p:sldId id="860" r:id="rId85"/>
    <p:sldId id="863" r:id="rId86"/>
    <p:sldId id="866" r:id="rId87"/>
    <p:sldId id="867" r:id="rId88"/>
    <p:sldId id="869" r:id="rId89"/>
    <p:sldId id="872" r:id="rId90"/>
    <p:sldId id="873" r:id="rId91"/>
    <p:sldId id="874" r:id="rId92"/>
    <p:sldId id="875" r:id="rId93"/>
    <p:sldId id="87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93447" autoAdjust="0"/>
  </p:normalViewPr>
  <p:slideViewPr>
    <p:cSldViewPr snapToGrid="0" snapToObjects="1">
      <p:cViewPr varScale="1">
        <p:scale>
          <a:sx n="59" d="100"/>
          <a:sy n="59" d="100"/>
        </p:scale>
        <p:origin x="4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31/03/2026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38</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45</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52</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57</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59</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64</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65</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69</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75</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80</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52856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3/31/2026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ons.gov.uk/businessindustryandtrade/business/activitysizeandlocation/bulletins/businessdemography/2024" TargetMode="Externa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ons.gov.uk/businessindustryandtrade/business/activitysizeandlocation/bulletins/businessdemography/2024" TargetMode="External"/><Relationship Id="rId1" Type="http://schemas.openxmlformats.org/officeDocument/2006/relationships/slideLayout" Target="../slideLayouts/slideLayout3.xml"/><Relationship Id="rId4" Type="http://schemas.openxmlformats.org/officeDocument/2006/relationships/hyperlink" Target="https://www.ons.gov.uk/businessindustryandtrade/business/activitysizeandlocation/datasets/businessdemographyreference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0.xml"/><Relationship Id="rId5" Type="http://schemas.openxmlformats.org/officeDocument/2006/relationships/slide" Target="slide61.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methodologies/howworkforcequalificationlevelsdifferacrossenglandandwalestechnicalannexcensus2021" TargetMode="External"/><Relationship Id="rId3" Type="http://schemas.openxmlformats.org/officeDocument/2006/relationships/hyperlink" Target="https://getfurther.org.uk/the-issue/"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omisweb.co.uk/reports/lmp/lad/1778384915/report.aspx#tabquals" TargetMode="External"/><Relationship Id="rId5" Type="http://schemas.openxmlformats.org/officeDocument/2006/relationships/hyperlink" Target="https://www.ons.gov.uk/visualisations/censusworkforcequalifications/#E06000019" TargetMode="External"/><Relationship Id="rId4" Type="http://schemas.openxmlformats.org/officeDocument/2006/relationships/hyperlink" Target="https://ifs.org.uk/publications/education-inequalit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february2026"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hyperlink" Target="https://explore-education-statistics.service.gov.uk/find-statistics/participation-in-education-training-and-neet-age-16-to-17-by-local-authority/2024-25" TargetMode="External"/><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www.economicshelp.org/macroeconomics/unemployment/measuring_unemployment/" TargetMode="External"/><Relationship Id="rId2" Type="http://schemas.openxmlformats.org/officeDocument/2006/relationships/hyperlink" Target="https://www.ons.gov.uk/employmentandlabourmarket/peopleinwork/employmentandemployeetypes/bulletins/uklabourmarket/latest" TargetMode="External"/><Relationship Id="rId1" Type="http://schemas.openxmlformats.org/officeDocument/2006/relationships/slideLayout" Target="../slideLayouts/slideLayout3.xml"/><Relationship Id="rId6"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slide" Target="slide30.xml"/><Relationship Id="rId4" Type="http://schemas.openxmlformats.org/officeDocument/2006/relationships/hyperlink" Target="https://www.nomisweb.co.uk/sources/c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resolutionfoundation.org/publications/left-behind/?mc_cid=a778f17297&amp;mc_eid=3f126a93f1" TargetMode="External"/><Relationship Id="rId13" Type="http://schemas.openxmlformats.org/officeDocument/2006/relationships/image" Target="../media/image42.png"/><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pwc.co.uk/services/economics/insights/economic-inactivity-report.html" TargetMode="External"/><Relationship Id="rId12" Type="http://schemas.openxmlformats.org/officeDocument/2006/relationships/hyperlink" Target="https://www.nomisweb.co.uk/reports/lmp/la/1946157169/report.aspx" TargetMode="External"/><Relationship Id="rId2" Type="http://schemas.openxmlformats.org/officeDocument/2006/relationships/notesSlide" Target="../notesSlides/notesSlide14.xml"/><Relationship Id="rId16" Type="http://schemas.openxmlformats.org/officeDocument/2006/relationships/hyperlink" Target="https://www.ons.gov.uk/employmentandlabourmarket/peoplenotinwork/economicinactivity/articles/risingillhealthandeconomicinactivitybecauseoflongtermsicknessuk/2019to2023" TargetMode="External"/><Relationship Id="rId1" Type="http://schemas.openxmlformats.org/officeDocument/2006/relationships/slideLayout" Target="../slideLayouts/slideLayout9.xml"/><Relationship Id="rId6" Type="http://schemas.openxmlformats.org/officeDocument/2006/relationships/hyperlink" Target="https://ifs.org.uk/publications/universal-credit-review-challenges-and-options-reform?mc_cid=434929ab72&amp;mc_eid=39f43342be" TargetMode="External"/><Relationship Id="rId11"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hyperlink" Target="https://www.gov.uk/government/publications/keep-britain-working-review-discovery/keep-britain-working-review-discovery#:~:text=We%20have%20provided%20more%20details%20on%20international%20comparisons%20in%20an%20annex.&amp;text=24.,different%20categories%20of%20labour%20market.&amp;text=25.,having%20overtaken%20being%20a%20student.&amp;text=26.,are%20not%20the%20only%20factors."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ons.gov.uk/visualisations/censusareachanges/E06000019/"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ippr.org/articles/working-well-a-plan-to-reduce-long-term-sickness-absence" TargetMode="External"/><Relationship Id="rId14" Type="http://schemas.openxmlformats.org/officeDocument/2006/relationships/hyperlink" Target="https://www.nomisweb.co.uk/datasets/apsnew"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march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resolutionfoundation.org/publications/living-standards-outlook-2026/" TargetMode="External"/><Relationship Id="rId7" Type="http://schemas.openxmlformats.org/officeDocument/2006/relationships/hyperlink" Target="https://www.ons.gov.uk/economy/regionalaccounts/grossdisposablehouseholdincome/datasets/regionalgrossdisposablehouseholdincomegdhi"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s://understanding.herefordshire.gov.uk/population/" TargetMode="External"/><Relationship Id="rId4" Type="http://schemas.openxmlformats.org/officeDocument/2006/relationships/hyperlink" Target="https://www.ons.gov.uk/economy/regionalaccounts/grossdisposablehouseholdincome/bulletins/regionalgrossdisposablehouseholdincomegdhi/1997to202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universal-credit" TargetMode="External"/><Relationship Id="rId7" Type="http://schemas.openxmlformats.org/officeDocument/2006/relationships/hyperlink" Target="https://stat-xplore.dwp.gov.uk/webapi/info/fuc/definitions.html#CountDat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jsf/login.xhtml" TargetMode="External"/><Relationship Id="rId5" Type="http://schemas.openxmlformats.org/officeDocument/2006/relationships/image" Target="../media/image53.png"/><Relationship Id="rId4" Type="http://schemas.openxmlformats.org/officeDocument/2006/relationships/hyperlink" Target="https://www.gov.uk/government/publications/cost-of-living-payments-evaluation/cost-of-living-payments-evaluation"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livingwage.org.uk/life-low-pension-growing-problem-financial-insecurity-retirement%C2%A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stat-xplore.dwp.gov.uk/webapi/jsf/login.xhtml" TargetMode="Externa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news/uk-house-price-index-for-january-2026"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5" TargetMode="External"/><Relationship Id="rId7" Type="http://schemas.openxmlformats.org/officeDocument/2006/relationships/hyperlink" Target="https://www.ons.gov.uk/peoplepopulationandcommunity/housing/datasets/housepriceexistingdwellingstoworkplacebasedearningsratio"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hyperlink" Target="https://www.ons.gov.uk/explore-local-statistics/indicators/first-time-buyer-mortgage-sales" TargetMode="External"/><Relationship Id="rId4" Type="http://schemas.openxmlformats.org/officeDocument/2006/relationships/hyperlink" Target="https://www.ons.gov.uk/peoplepopulationandcommunity/housing/datasets/firsttimebuyermortgagesalesbylocalauthorityuk2006to2023"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the-national-red-index-2025-negative-budget-households-face-a-debt-crisis/#h-which-households-are-facing-the-greatest-pressures" TargetMode="External"/><Relationship Id="rId7" Type="http://schemas.openxmlformats.org/officeDocument/2006/relationships/hyperlink" Target="https://www.ons.gov.uk/economy/inflationandpriceindices/bulletins/privaterentandhousepricesuk/march2026"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3.xml"/><Relationship Id="rId5" Type="http://schemas.openxmlformats.org/officeDocument/2006/relationships/hyperlink" Target="https://www.ons.gov.uk/visualisations/censusareachanges/E06000019/" TargetMode="External"/><Relationship Id="rId10" Type="http://schemas.openxmlformats.org/officeDocument/2006/relationships/hyperlink" Target="https://www.gov.uk/housing-benefit"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68.xm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citizensadvice.org.uk/policy/publications/negative-budgets-data/#h-negative-budgets-by-constituency" TargetMode="External"/><Relationship Id="rId5" Type="http://schemas.openxmlformats.org/officeDocument/2006/relationships/hyperlink" Target="https://public.flourish.studio/story/2586672/" TargetMode="External"/><Relationship Id="rId4" Type="http://schemas.openxmlformats.org/officeDocument/2006/relationships/hyperlink" Target="https://www.health.org.uk/evidence-hub/money/anxiety-and-problem-deb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dp-2023-0104/"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bp-9602/"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6-the-essential-guide-to-understanding-poverty-in-the-uk#_-groups-with-unacceptably-high-rates-of-poverty"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deprivation.communities.gov.uk/" TargetMode="External"/><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income#page/3/gid/1/pat/6/ati/502/are/E06000019/iid/93700/age/169/sex/4/cat/-1/ctp/-1/yrr/1/cid/4/tbm/1/page-options/car-do-0" TargetMode="External"/><Relationship Id="rId5" Type="http://schemas.openxmlformats.org/officeDocument/2006/relationships/image" Target="../media/image65.png"/><Relationship Id="rId4" Type="http://schemas.openxmlformats.org/officeDocument/2006/relationships/hyperlink" Target="https://www.jrf.org.uk/cost-of-living/jrfs-cost-of-living-tracker-winter-2025"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endchildpoverty.org.uk/child-poverty-2024/" TargetMode="External"/><Relationship Id="rId3" Type="http://schemas.openxmlformats.org/officeDocument/2006/relationships/hyperlink" Target="https://www.jrf.org.uk/uk-poverty-2026-the-essential-guide-to-understanding-poverty-in-the-uk" TargetMode="External"/><Relationship Id="rId7"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 TargetMode="External"/><Relationship Id="rId5" Type="http://schemas.openxmlformats.org/officeDocument/2006/relationships/hyperlink" Target="https://endchildpoverty.org.uk/child-poverty-2025/" TargetMode="External"/><Relationship Id="rId4" Type="http://schemas.openxmlformats.org/officeDocument/2006/relationships/hyperlink" Target="https://www.gov.uk/government/publications/low-income-poverty-projections-for-children-fye-2025-to-fye-2030-november-2025/low-income-poverty-projections-for-children-fye-2025-to-fye-2030-november-2025"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resolutionfoundation.org/publications/living-standards-outlook-2026/"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science.food.gov.uk/article/155397-consumer-insights-tracker-october-2025-december-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foodfoundation.org.uk/initiatives/food-insecurity-tracking#tabs/Round-18"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3.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69.png"/><Relationship Id="rId4" Type="http://schemas.openxmlformats.org/officeDocument/2006/relationships/hyperlink" Target="https://www.gov.uk/government/statistics/statutory-homelessness-in-england-financial-year-2024-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january2026"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hyperlink" Target="https://www.barnardos.org.uk/sites/default/files/2022-10/At%20what%20cost_impact%20of%20cost%20of%20living%20final%20report.pdf" TargetMode="External"/><Relationship Id="rId13" Type="http://schemas.openxmlformats.org/officeDocument/2006/relationships/hyperlink" Target="https://buttleuk.org/news/news-list/new-report-growing-up-in-poverty-exploring-the-education-gap/"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csls.ca/ipm/48/Martin_Final.pdf?mc_cid=86bdc478c4&amp;mc_eid=3f126a93f1" TargetMode="External"/><Relationship Id="rId12" Type="http://schemas.openxmlformats.org/officeDocument/2006/relationships/hyperlink" Target="https://publications.parliament.uk/pa/cm5804/cmselect/cmyouth/cost-living-crisis-young-people/report.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ageuk.org.uk/siteassets/documents/reports-and-publications/reports-and-briefings/money-matters/poverty-and-financial-disadvantage-in-later-life-briefing-2024.pdf" TargetMode="External"/><Relationship Id="rId11" Type="http://schemas.openxmlformats.org/officeDocument/2006/relationships/hyperlink" Target="https://www.bacp.co.uk/media/20751/bacp-cost-of-living-report-2024.pdf" TargetMode="External"/><Relationship Id="rId5" Type="http://schemas.openxmlformats.org/officeDocument/2006/relationships/hyperlink" Target="https://www.ageuk.org.uk/siteassets/documents/reports-and-publications/reports-and-briefings/cost-of-living-report_0325.pdf" TargetMode="External"/><Relationship Id="rId10" Type="http://schemas.openxmlformats.org/officeDocument/2006/relationships/hyperlink" Target="https://www.realestate.bnpparibas.co.uk/insights/uk-economic-and-real-estate-briefing-march-2026" TargetMode="External"/><Relationship Id="rId4" Type="http://schemas.openxmlformats.org/officeDocument/2006/relationships/hyperlink" Target="https://acre.org.uk/briefing-the-cost-of-living-in-rural-areas/" TargetMode="External"/><Relationship Id="rId9" Type="http://schemas.openxmlformats.org/officeDocument/2006/relationships/hyperlink" Target="https://www.bi.team/publications/social-capital-in-the-united-kingdom/" TargetMode="External"/><Relationship Id="rId14" Type="http://schemas.openxmlformats.org/officeDocument/2006/relationships/hyperlink" Target="https://www.placesforpeople.co.uk/media/iwankg34/digital-exclusion-and-the-cost-of-living-crisis-final-v2.pdf"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cep.lse.ac.uk/_NEW/PUBLICATIONS/abstract.asp?index=11681"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ageing-better.org.uk/state-ageing-2025" TargetMode="External"/><Relationship Id="rId7" Type="http://schemas.openxmlformats.org/officeDocument/2006/relationships/hyperlink" Target="https://cep.lse.ac.uk/_NEW/PUBLICATIONS/abstract.asp?index=9873" TargetMode="External"/><Relationship Id="rId12" Type="http://schemas.openxmlformats.org/officeDocument/2006/relationships/hyperlink" Target="https://www.centreforsocialjustice.org.uk/library/two-nations" TargetMode="External"/><Relationship Id="rId2" Type="http://schemas.openxmlformats.org/officeDocument/2006/relationships/hyperlink" Target="https://www.carersuk.org/reports/state-of-caring-2025-the-cost-of-caring-the-impact-of-caring-across-carers-lives/" TargetMode="External"/><Relationship Id="rId1" Type="http://schemas.openxmlformats.org/officeDocument/2006/relationships/slideLayout" Target="../slideLayouts/slideLayout3.xml"/><Relationship Id="rId6" Type="http://schemas.openxmlformats.org/officeDocument/2006/relationships/hyperlink" Target="https://www.centreforcities.org/blog/why-growth-remains-the-only-lasting-answer-to-the-cost-of-living/" TargetMode="External"/><Relationship Id="rId11" Type="http://schemas.openxmlformats.org/officeDocument/2006/relationships/hyperlink" Target="https://www.centreforsocialjustice.org.uk/library/left-out" TargetMode="External"/><Relationship Id="rId5" Type="http://schemas.openxmlformats.org/officeDocument/2006/relationships/hyperlink" Target="https://www.centreforcities.org/wp-content/uploads/2024/07/Mission-accepted-July-2024.pdf" TargetMode="External"/><Relationship Id="rId10" Type="http://schemas.openxmlformats.org/officeDocument/2006/relationships/hyperlink" Target="https://endchildpoverty.org.uk/wp-content/uploads/2025/05/Local-indicators-of-child-poverty-after-housing-costs_2025_final-1.pdf" TargetMode="External"/><Relationship Id="rId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9" Type="http://schemas.openxmlformats.org/officeDocument/2006/relationships/hyperlink" Target="https://cebr.com/uk-economic-outlook/" TargetMode="External"/><Relationship Id="rId14"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capuk.org/about-us/policy-and-research/client-report-2025-no-time-to-lose" TargetMode="External"/><Relationship Id="rId13" Type="http://schemas.openxmlformats.org/officeDocument/2006/relationships/hyperlink" Target="https://www.connectionproject.co.uk/insights/misconnected-march-2026" TargetMode="External"/><Relationship Id="rId3" Type="http://schemas.openxmlformats.org/officeDocument/2006/relationships/hyperlink" Target="https://cpag.org.uk/news/cost-child-2025" TargetMode="External"/><Relationship Id="rId7" Type="http://schemas.openxmlformats.org/officeDocument/2006/relationships/hyperlink" Target="https://www.childrenscommissioner.gov.uk/resource/growing-up-in-a-low-income-family-childrens-experiences/" TargetMode="External"/><Relationship Id="rId12" Type="http://schemas.openxmlformats.org/officeDocument/2006/relationships/hyperlink" Target="https://www.theccc.org.uk/publication/progress-in-adapting-to-climate-change-2025/" TargetMode="External"/><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 Id="rId6" Type="http://schemas.openxmlformats.org/officeDocument/2006/relationships/hyperlink" Target="https://www.twinkl.co.uk/news/cost-of-living-crisis-what-does-it-mean-for-families-of-children-with-send" TargetMode="External"/><Relationship Id="rId11" Type="http://schemas.openxmlformats.org/officeDocument/2006/relationships/hyperlink" Target="https://www.citizensadvice.org.uk/policy/publications/the-national-red-index-2025-negative-budget-households-face-a-debt-crisis/#h-executive-summary" TargetMode="External"/><Relationship Id="rId5" Type="http://schemas.openxmlformats.org/officeDocument/2006/relationships/hyperlink" Target="https://www.childhoodtrust.org.uk/wp-content/uploads/2025/05/Impact-of-the-cost-of-living-crisis-with-children-with-SEND.-TCT-2023-1.pdf" TargetMode="External"/><Relationship Id="rId15" Type="http://schemas.openxmlformats.org/officeDocument/2006/relationships/hyperlink" Target="https://www.gov.uk/government/publications/the-impact-of-ai-on-uk-jobs-and-training" TargetMode="External"/><Relationship Id="rId10" Type="http://schemas.openxmlformats.org/officeDocument/2006/relationships/hyperlink" Target="https://assets.ctfassets.net/mfz4nbgura3g/38Ne2lxssqel1QkvlOqp9N/c5006780da1f13097b771db298c80d4f/Frozen_in_place_-_final_report__4_.pdf" TargetMode="External"/><Relationship Id="rId4" Type="http://schemas.openxmlformats.org/officeDocument/2006/relationships/hyperlink" Target="https://cpag.org.uk/child-poverty/poverty-facts-and-figures" TargetMode="External"/><Relationship Id="rId9" Type="http://schemas.openxmlformats.org/officeDocument/2006/relationships/hyperlink" Target="https://public.flourish.studio/story/2586672/" TargetMode="External"/><Relationship Id="rId14" Type="http://schemas.openxmlformats.org/officeDocument/2006/relationships/hyperlink" Target="https://www.co-operative.coop/media/news-releases/lack-of-social-mobility-costs-the-uk-economy-gbp19bn-a-year"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epi.org.uk/publications-and-research/how-can-we-reduce-food-poverty-for-under-fives/" TargetMode="External"/><Relationship Id="rId13" Type="http://schemas.openxmlformats.org/officeDocument/2006/relationships/hyperlink" Target="https://eciu.net/analysis/reports/2025/net-zero-economy-across-the-uk" TargetMode="External"/><Relationship Id="rId3" Type="http://schemas.openxmlformats.org/officeDocument/2006/relationships/hyperlink" Target="https://www.gov.uk/government/statistics/united-kingdom-food-security-report-2024/united-kingdom-food-security-report-2024-theme-4-food-security-at-household-level" TargetMode="External"/><Relationship Id="rId7" Type="http://schemas.openxmlformats.org/officeDocument/2006/relationships/hyperlink" Target="https://www.gov.uk/government/publications/keep-britain-working-review-final-report/keep-britain-working-final-report#:~:text=There%20is%20broad%20recognition%20that,greater%20pressure%20on%20the%20NHS%20." TargetMode="External"/><Relationship Id="rId12" Type="http://schemas.openxmlformats.org/officeDocument/2006/relationships/hyperlink" Target="https://eciu.net/analysis/reports/2024/the-uks-net-zero-economy-2024" TargetMode="External"/><Relationship Id="rId2" Type="http://schemas.openxmlformats.org/officeDocument/2006/relationships/hyperlink" Target="https://www.gov.uk/government/statistics/annual-fuel-poverty-statistics-report-2025" TargetMode="External"/><Relationship Id="rId1" Type="http://schemas.openxmlformats.org/officeDocument/2006/relationships/slideLayout" Target="../slideLayouts/slideLayout3.xml"/><Relationship Id="rId6" Type="http://schemas.openxmlformats.org/officeDocument/2006/relationships/hyperlink" Target="https://www.gov.uk/government/statistics/economic-labour-market-status-of-individuals-aged-50-and-over-trends-over-time-september-2025/economic-labour-market-status-of-individuals-aged-50-and-over-trends-over-time-september-2025#unemployment" TargetMode="External"/><Relationship Id="rId11" Type="http://schemas.openxmlformats.org/officeDocument/2006/relationships/hyperlink" Target="https://endfurniturepoverty.org/research-campaigns/rebuilding-crisis-support-local-welfare-assistance/a-bleak-future-for-crisis-support-2023-24/" TargetMode="External"/><Relationship Id="rId5" Type="http://schemas.openxmlformats.org/officeDocument/2006/relationships/hyperlink" Target="https://www.gov.uk/government/publications/assessment-of-ai-capabilities-and-the-impact-on-the-uk-labour-market/assessment-of-ai-capabilities-and-the-impact-on-the-uk-labour-market" TargetMode="External"/><Relationship Id="rId10" Type="http://schemas.openxmlformats.org/officeDocument/2006/relationships/hyperlink" Target="https://endfurniturepoverty.org/research-the-extent-of-furniture-poverty-2026/" TargetMode="External"/><Relationship Id="rId4" Type="http://schemas.openxmlformats.org/officeDocument/2006/relationships/hyperlink" Target="https://www.gov.uk/government/collections/statistical-digest-of-rural-england" TargetMode="External"/><Relationship Id="rId9" Type="http://schemas.openxmlformats.org/officeDocument/2006/relationships/hyperlink" Target="https://endchildpoverty.org.uk/child-poverty-2025/" TargetMode="External"/><Relationship Id="rId14" Type="http://schemas.openxmlformats.org/officeDocument/2006/relationships/hyperlink" Target="https://eciu.net/analysis/reports/2025/embargoed-the-impact-of-climate-change-on-british-farms-and-farmers-mental-health"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foodfoundation.org.uk/initiatives/food-insecurity-tracking#tabs/Overview-of-surveys-" TargetMode="External"/><Relationship Id="rId13" Type="http://schemas.openxmlformats.org/officeDocument/2006/relationships/hyperlink" Target="https://www.greatermanchester-ca.gov.uk/what-we-do/digital/get-online-greater-manchester/greater-manchester-wide-support/digital-exclusion-risk-index-deri/" TargetMode="External"/><Relationship Id="rId3" Type="http://schemas.openxmlformats.org/officeDocument/2006/relationships/hyperlink" Target="https://www.enterpriseresearch.ac.uk/publications/the-state-of-small-business-britain-2025-navigating-uncertainty/" TargetMode="External"/><Relationship Id="rId7" Type="http://schemas.openxmlformats.org/officeDocument/2006/relationships/hyperlink" Target="https://foodfoundation.org.uk/publication/broken-plate-2025" TargetMode="External"/><Relationship Id="rId12" Type="http://schemas.openxmlformats.org/officeDocument/2006/relationships/hyperlink" Target="https://www.goodthingsfoundation.org/policy-and-research/research-and-evidence/research-2024/deep-poverty-and-digital-exclusion.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foodfoundation.org.uk/sites/default/files/2023-12/Disabilities%20briefing_FINAL.pdf" TargetMode="External"/><Relationship Id="rId11" Type="http://schemas.openxmlformats.org/officeDocument/2006/relationships/hyperlink" Target="https://www.gamblingcommission.gov.uk/news/article/2024-gambling-survey-for-great-britain-published" TargetMode="External"/><Relationship Id="rId5" Type="http://schemas.openxmlformats.org/officeDocument/2006/relationships/hyperlink" Target="https://foodfoundation.org.uk/childrens-right2food-dashboard" TargetMode="External"/><Relationship Id="rId15" Type="http://schemas.openxmlformats.org/officeDocument/2006/relationships/hyperlink" Target="https://www.hl.co.uk/features/5-to-thrive/savings-and-resilience-comparison-tool" TargetMode="External"/><Relationship Id="rId10" Type="http://schemas.openxmlformats.org/officeDocument/2006/relationships/hyperlink" Target="https://www.gamblingcommission.gov.uk/print/understanding-the-impact-of-increased-cost-of-living-on-gambling-behaviour" TargetMode="External"/><Relationship Id="rId4" Type="http://schemas.openxmlformats.org/officeDocument/2006/relationships/hyperlink" Target="https://www.fca.org.uk/publications/financial-lives/jan-2024-recontact-survey-summary" TargetMode="External"/><Relationship Id="rId9" Type="http://schemas.openxmlformats.org/officeDocument/2006/relationships/hyperlink" Target="https://www.food.gov.uk/research/consumer-interests-aka-wider-consumer-interests/consumer-insights-tracker#monthly-consumer-insights-tracker-reports" TargetMode="External"/><Relationship Id="rId14" Type="http://schemas.openxmlformats.org/officeDocument/2006/relationships/hyperlink" Target="https://deprivation.communities.gov.uk/"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assets.publishing.service.gov.uk/media/696646bc99fbdc498faecd98/child-poverty-strategy.pdf" TargetMode="External"/><Relationship Id="rId13" Type="http://schemas.openxmlformats.org/officeDocument/2006/relationships/hyperlink" Target="https://researchbriefings.files.parliament.uk/documents/CBP-9040/CBP-9040.pdf"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www.health.org.uk/features-and-opinion/blogs/unravelling-the-rise-in-mental-health-related-inactivity" TargetMode="External"/><Relationship Id="rId12" Type="http://schemas.openxmlformats.org/officeDocument/2006/relationships/hyperlink" Target="https://commonslibrary.parliament.uk/research-briefings/cbp-9491/" TargetMode="External"/><Relationship Id="rId2" Type="http://schemas.openxmlformats.org/officeDocument/2006/relationships/hyperlink" Target="https://www.health.org.uk/evidence-hub/local-authority-dashboard?utm_source=ecomms&amp;utm_medium=email&amp;utm_campaign=local_authority_dashboard&amp;dm_i=4Y2,8LE65,63A02B,ZLWXI,1" TargetMode="External"/><Relationship Id="rId1" Type="http://schemas.openxmlformats.org/officeDocument/2006/relationships/slideLayout" Target="../slideLayouts/slideLayout3.xml"/><Relationship Id="rId6" Type="http://schemas.openxmlformats.org/officeDocument/2006/relationships/hyperlink" Target="https://www.mentalhealth.org.uk/sites/default/files/2025-11/MHF_TFR_Tackling_mental_health_delphi_study_report.pdf" TargetMode="External"/><Relationship Id="rId11" Type="http://schemas.openxmlformats.org/officeDocument/2006/relationships/hyperlink" Target="https://commonslibrary.parliament.uk/deep-material-poverty-how-many-children-are-going-without-essentials/" TargetMode="External"/><Relationship Id="rId5" Type="http://schemas.openxmlformats.org/officeDocument/2006/relationships/hyperlink" Target="https://www.health.org.uk/publications/long-reads/what-we-know-about-the-uk-s-working-age-health-challenge" TargetMode="External"/><Relationship Id="rId10" Type="http://schemas.openxmlformats.org/officeDocument/2006/relationships/hyperlink" Target="https://commonslibrary.parliament.uk/research-briefings/cdp-2023-0104/" TargetMode="External"/><Relationship Id="rId4" Type="http://schemas.openxmlformats.org/officeDocument/2006/relationships/hyperlink" Target="https://www.health.org.uk/reports-and-analysis/analysis/mental-health-trends-among-working-age-people" TargetMode="External"/><Relationship Id="rId9" Type="http://schemas.openxmlformats.org/officeDocument/2006/relationships/hyperlink" Target="https://www.gov.uk/government/collections/uk-house-price-index-reports-2025" TargetMode="External"/><Relationship Id="rId14" Type="http://schemas.openxmlformats.org/officeDocument/2006/relationships/hyperlink" Target="https://researchbriefings.files.parliament.uk/documents/CBP-8585/CBP-8585.pdf"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researchbriefings.files.parliament.uk/documents/SN07096/SN07096.pdf" TargetMode="External"/><Relationship Id="rId13" Type="http://schemas.openxmlformats.org/officeDocument/2006/relationships/hyperlink" Target="https://commonslibrary.parliament.uk/research-briefings/cbp-8175/#:~:text=How%20much%20does%20the%20UK,Historical%20defence%20spending" TargetMode="External"/><Relationship Id="rId3" Type="http://schemas.openxmlformats.org/officeDocument/2006/relationships/hyperlink" Target="https://commonslibrary.parliament.uk/research-briefings/cbp-8730/" TargetMode="External"/><Relationship Id="rId7" Type="http://schemas.openxmlformats.org/officeDocument/2006/relationships/hyperlink" Target="https://commonslibrary.parliament.uk/research-briefings/sn06705/" TargetMode="External"/><Relationship Id="rId12" Type="http://schemas.openxmlformats.org/officeDocument/2006/relationships/hyperlink" Target="https://commonslibrary.parliament.uk/research-briefings/sn01079/" TargetMode="External"/><Relationship Id="rId2" Type="http://schemas.openxmlformats.org/officeDocument/2006/relationships/hyperlink" Target="https://commonslibrary.parliament.uk/research-briefings/cbp-9209/" TargetMode="External"/><Relationship Id="rId1" Type="http://schemas.openxmlformats.org/officeDocument/2006/relationships/slideLayout" Target="../slideLayouts/slideLayout3.xml"/><Relationship Id="rId6" Type="http://schemas.openxmlformats.org/officeDocument/2006/relationships/hyperlink" Target="https://researchbriefings.files.parliament.uk/documents/CBP-7584/CBP-7584.pdf" TargetMode="External"/><Relationship Id="rId11" Type="http://schemas.openxmlformats.org/officeDocument/2006/relationships/hyperlink" Target="https://commonslibrary.parliament.uk/research-briefings/cbp-9428/" TargetMode="External"/><Relationship Id="rId5" Type="http://schemas.openxmlformats.org/officeDocument/2006/relationships/hyperlink" Target="https://commonslibrary.parliament.uk/research-briefings/cbp-10100/" TargetMode="External"/><Relationship Id="rId10" Type="http://schemas.openxmlformats.org/officeDocument/2006/relationships/hyperlink" Target="https://researchbriefings.files.parliament.uk/documents/SN06186/SN06186.pdf" TargetMode="External"/><Relationship Id="rId4" Type="http://schemas.openxmlformats.org/officeDocument/2006/relationships/hyperlink" Target="https://commonslibrary.parliament.uk/research-briefings/cbp-9714/" TargetMode="External"/><Relationship Id="rId9" Type="http://schemas.openxmlformats.org/officeDocument/2006/relationships/hyperlink" Target="https://commonslibrary.parliament.uk/research-briefings/cbp-10335/" TargetMode="External"/><Relationship Id="rId14" Type="http://schemas.openxmlformats.org/officeDocument/2006/relationships/hyperlink" Target="https://commonslibrary.parliament.uk/which-children-are-most-likely-to-be-in-poverty-in-the-uk/"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ifs.org.uk/publications/green-budget-2025-full-report?mc_cid=ea383179dc&amp;mc_eid=3bd70722dd" TargetMode="External"/><Relationship Id="rId13" Type="http://schemas.openxmlformats.org/officeDocument/2006/relationships/hyperlink" Target="https://ifs.org.uk/publications/how-have-pensioner-incomes-and-poverty-changed-recent-years?mc_cid=2233061850&amp;mc_eid=39f43342be" TargetMode="External"/><Relationship Id="rId3" Type="http://schemas.openxmlformats.org/officeDocument/2006/relationships/hyperlink" Target="https://www.inkinddirect.org/news-press-resources/the-state-of-period-equity-in-the-uk" TargetMode="External"/><Relationship Id="rId7" Type="http://schemas.openxmlformats.org/officeDocument/2006/relationships/hyperlink" Target="https://ifs.org.uk/publications/do-disability-benefit-claims-rise-when-other-benefits-are-cut?mc_cid=4a23178e16&amp;mc_eid=3bd70722dd" TargetMode="External"/><Relationship Id="rId12" Type="http://schemas.openxmlformats.org/officeDocument/2006/relationships/hyperlink" Target="https://ifs.org.uk/articles/how-do-plan-2-student-loans-work-and-how-have-they-changed-over-time" TargetMode="External"/><Relationship Id="rId2" Type="http://schemas.openxmlformats.org/officeDocument/2006/relationships/hyperlink" Target="https://lordslibrary.parliament.uk/government-climate-policy-economic-impact/" TargetMode="External"/><Relationship Id="rId1" Type="http://schemas.openxmlformats.org/officeDocument/2006/relationships/slideLayout" Target="../slideLayouts/slideLayout3.xml"/><Relationship Id="rId6" Type="http://schemas.openxmlformats.org/officeDocument/2006/relationships/hyperlink" Target="https://ifs.org.uk/publications/cheapflation-and-rise-inflation-inequality?mc_cid=6e6d95d302&amp;mc_eid=3bd70722dd" TargetMode="External"/><Relationship Id="rId11" Type="http://schemas.openxmlformats.org/officeDocument/2006/relationships/hyperlink" Target="https://ifs.org.uk/publications/housing-quality-and-affordability-lower-income-households?mc_cid=5170e83b8a&amp;mc_eid=39f43342be" TargetMode="External"/><Relationship Id="rId5" Type="http://schemas.openxmlformats.org/officeDocument/2006/relationships/hyperlink" Target="https://ifs.org.uk/articles/are-fewer-people-living-poverty-previously-thought" TargetMode="External"/><Relationship Id="rId10" Type="http://schemas.openxmlformats.org/officeDocument/2006/relationships/hyperlink" Target="https://ifs.org.uk/publications/hotel-mum-and-dad-co-residence-parents-among-those-aged-25-34?mc_cid=11bfa3dcb9&amp;mc_eid=39f43342be" TargetMode="External"/><Relationship Id="rId4" Type="http://schemas.openxmlformats.org/officeDocument/2006/relationships/hyperlink" Target="https://www.employment-studies.co.uk/system/files/resources/files/Commission%20for%20HWL%20job%20quality%20report_0.pdf" TargetMode="External"/><Relationship Id="rId9" Type="http://schemas.openxmlformats.org/officeDocument/2006/relationships/hyperlink" Target="https://ifs.org.uk/publications/health-wealth-and-employment-run-state-pension-age?mc_cid=9b44c1dfa4&amp;mc_eid=39f43342be" TargetMode="External"/><Relationship Id="rId14" Type="http://schemas.openxmlformats.org/officeDocument/2006/relationships/hyperlink" Target="https://ifs.org.uk/living-standards-poverty-and-inequality-uk?mc_cid=c79514206f&amp;mc_eid=39f43342be"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ifs.org.uk/publications/unemployment-benefits-and-household-spending-new-evidence-uk-bank-account-data?mc_cid=ad9960ec65&amp;mc_eid=39f43342be" TargetMode="External"/><Relationship Id="rId13" Type="http://schemas.openxmlformats.org/officeDocument/2006/relationships/hyperlink" Target="https://www.jrf.org.uk/cost-of-living" TargetMode="External"/><Relationship Id="rId3" Type="http://schemas.openxmlformats.org/officeDocument/2006/relationships/hyperlink" Target="https://ifs.org.uk/publications/move-how-young-peoples-mobility-responds-and-reinforces-geographical-inequalities?mc_cid=669fabf914&amp;mc_eid=39f43342be"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jrf.org.uk/uk-poverty-2026-the-essential-guide-to-understanding-poverty-in-the-uk" TargetMode="External"/><Relationship Id="rId2" Type="http://schemas.openxmlformats.org/officeDocument/2006/relationships/hyperlink" Target="https://ifs.org.uk/publications/living-standards-last-election?mc_cid=c79514206f&amp;mc_eid=39f43342be" TargetMode="External"/><Relationship Id="rId1" Type="http://schemas.openxmlformats.org/officeDocument/2006/relationships/slideLayout" Target="../slideLayouts/slideLayout3.xml"/><Relationship Id="rId6" Type="http://schemas.openxmlformats.org/officeDocument/2006/relationships/hyperlink" Target="https://ifs.org.uk/articles/tackling-regional-inequalities-lessons-new-research?mc_cid=3f22aa0c8c&amp;mc_eid=39f43342be" TargetMode="External"/><Relationship Id="rId11" Type="http://schemas.openxmlformats.org/officeDocument/2006/relationships/hyperlink" Target="https://jedhub.org/casestudy?year=2025&amp;region=Midlands" TargetMode="External"/><Relationship Id="rId5" Type="http://schemas.openxmlformats.org/officeDocument/2006/relationships/hyperlink" Target="https://ifs.org.uk/publications/seven-key-facts-about-uk-living-standards?mc_cid=32b3ff0441&amp;mc_eid=39f43342be" TargetMode="External"/><Relationship Id="rId10" Type="http://schemas.openxmlformats.org/officeDocument/2006/relationships/hyperlink" Target="https://www.instituteofhealthequity.org/resources-reports/fuel-poverty-cold-homes-and-health-inequalities-in-the-uk/read-the-report.pdf" TargetMode="External"/><Relationship Id="rId4" Type="http://schemas.openxmlformats.org/officeDocument/2006/relationships/hyperlink" Target="https://ifs.org.uk/sites/default/files/2024-04/Recent-trends-in-and-the-outlook-for-health-related-benefits-IFS-Report-R311.pdf" TargetMode="External"/><Relationship Id="rId9" Type="http://schemas.openxmlformats.org/officeDocument/2006/relationships/hyperlink" Target="https://ifs.org.uk/publications/universal-credit-review-challenges-and-options-reform?mc_cid=434929ab72&amp;mc_eid=39f43342be" TargetMode="External"/><Relationship Id="rId14"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learningandwork.org.uk/labour-market-briefing-march-2026/" TargetMode="External"/><Relationship Id="rId13" Type="http://schemas.openxmlformats.org/officeDocument/2006/relationships/hyperlink" Target="https://onlinelibrary.wiley.com/doi/10.1002/psp.70151?mc_cid=6dc40cff35&amp;mc_eid=3f126a93f1" TargetMode="External"/><Relationship Id="rId3" Type="http://schemas.openxmlformats.org/officeDocument/2006/relationships/hyperlink" Target="https://www.jrf.org.uk/deep-poverty-and-destitution/the-impact-of-hardship-on-primary-schools-and-primary-healthcare" TargetMode="External"/><Relationship Id="rId7" Type="http://schemas.openxmlformats.org/officeDocument/2006/relationships/hyperlink" Target="https://kpmg.com/uk/en/insights/economics/uk-economic-outlook.html" TargetMode="External"/><Relationship Id="rId12" Type="http://schemas.openxmlformats.org/officeDocument/2006/relationships/hyperlink" Target="https://lginform.local.gov.uk/"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kingstrust.org.uk/about-us/news-views/youthindex2025" TargetMode="External"/><Relationship Id="rId11" Type="http://schemas.openxmlformats.org/officeDocument/2006/relationships/hyperlink" Target="https://www.lloydsbankinggroup.com/media/consumer-digital-index.html" TargetMode="External"/><Relationship Id="rId5" Type="http://schemas.openxmlformats.org/officeDocument/2006/relationships/hyperlink" Target="https://www.kingsfund.org.uk/insight-and-analysis/long-reads/relationship-poverty-nhs-services" TargetMode="External"/><Relationship Id="rId15" Type="http://schemas.openxmlformats.org/officeDocument/2006/relationships/hyperlink" Target="https://sticerd.lse.ac.uk/dps/case/cr/casereport159.pdf" TargetMode="External"/><Relationship Id="rId10" Type="http://schemas.openxmlformats.org/officeDocument/2006/relationships/hyperlink" Target="https://www.livingwage.org.uk/life-low-pension-growing-problem-financial-insecurity-retirement%C2%A0" TargetMode="External"/><Relationship Id="rId4" Type="http://schemas.openxmlformats.org/officeDocument/2006/relationships/hyperlink" Target="https://www.jrf.org.uk/uk-poverty-statistics" TargetMode="External"/><Relationship Id="rId9" Type="http://schemas.openxmlformats.org/officeDocument/2006/relationships/hyperlink" Target="https://www.livingwage.org.uk/precarious-pay-and-uncertain-hours-insecure-work-uk-labour-market?mc_cid=fcfc23fce8&amp;mc_eid=3f126a93f1" TargetMode="External"/><Relationship Id="rId14" Type="http://schemas.openxmlformats.org/officeDocument/2006/relationships/hyperlink" Target="https://blogs.lse.ac.uk/politicsandpolicy/britain-is-falling-behind-the-us-and-productivity-is-largely-to-blam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midlandsengineobservatory.org/" TargetMode="External"/><Relationship Id="rId13" Type="http://schemas.openxmlformats.org/officeDocument/2006/relationships/hyperlink" Target="https://natcen.ac.uk/publications/society-watch-2023-price-we-pay-social-impact-cost-living-crisis" TargetMode="External"/><Relationship Id="rId3" Type="http://schemas.openxmlformats.org/officeDocument/2006/relationships/hyperlink" Target="https://www.lboro.ac.uk/research/crsp/our-research/" TargetMode="External"/><Relationship Id="rId7" Type="http://schemas.openxmlformats.org/officeDocument/2006/relationships/hyperlink" Target="https://mentalhealth-uk.org/blog/breaking-barriers-supporting-mental-health-to-boost-economic-growth/" TargetMode="External"/><Relationship Id="rId12" Type="http://schemas.openxmlformats.org/officeDocument/2006/relationships/hyperlink" Target="https://www.collectivevoice.org.uk/wp-content/uploads/2024/02/Collective-Voice-Cost-of-living-briefing-FINAL.docx.pdf" TargetMode="External"/><Relationship Id="rId2" Type="http://schemas.openxmlformats.org/officeDocument/2006/relationships/hyperlink" Target="https://thinkhouse.org.uk/site/assets/files/3215/long0725.pdf" TargetMode="External"/><Relationship Id="rId1" Type="http://schemas.openxmlformats.org/officeDocument/2006/relationships/slideLayout" Target="../slideLayouts/slideLayout3.xml"/><Relationship Id="rId6" Type="http://schemas.openxmlformats.org/officeDocument/2006/relationships/hyperlink" Target="https://mentalhealth-uk.org/burnout/#section-5" TargetMode="External"/><Relationship Id="rId11" Type="http://schemas.openxmlformats.org/officeDocument/2006/relationships/hyperlink" Target="https://moneyadvicetrust.org/wp-content/uploads/2024/09/Money-Advice-Trust-Broken-Budgets.pdf" TargetMode="External"/><Relationship Id="rId5" Type="http://schemas.openxmlformats.org/officeDocument/2006/relationships/hyperlink" Target="https://www.mentalhealth.org.uk/sites/default/files/2023-01/MHF-cost-of-living-crisis-report-2023-01-12.pdf" TargetMode="External"/><Relationship Id="rId10" Type="http://schemas.openxmlformats.org/officeDocument/2006/relationships/hyperlink" Target="https://www.gov.uk/government/statistics/english-housing-survey-2023-to-2024-experiences-of-the-housing-crisis/english-housing-survey-2023-to-2024-experiences-of-the-housing-crisis" TargetMode="External"/><Relationship Id="rId4" Type="http://schemas.openxmlformats.org/officeDocument/2006/relationships/hyperlink" Target="https://www.lboro.ac.uk/media/media/media-centre/images/press-releases/2025/CRSP%20-%20Poverty%20at%20the%20end%20of%20life%20in%202024.pdf" TargetMode="External"/><Relationship Id="rId9" Type="http://schemas.openxmlformats.org/officeDocument/2006/relationships/hyperlink" Target="https://midlandsengineobservatory.org/resource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13" Type="http://schemas.openxmlformats.org/officeDocument/2006/relationships/hyperlink" Target="https://www.ons.gov.uk/peoplepopulationandcommunity/housing/articles/census2021howhomesareheatedinyourarea/2023-01-05" TargetMode="External"/><Relationship Id="rId3" Type="http://schemas.openxmlformats.org/officeDocument/2006/relationships/hyperlink" Target="https://www.housing.org.uk/resources/rural-life-monitor-2024/" TargetMode="External"/><Relationship Id="rId7" Type="http://schemas.openxmlformats.org/officeDocument/2006/relationships/hyperlink" Target="https://neweconomics.org/2025/05/whats-behind-the-rise-in-disability-benefit-claims" TargetMode="External"/><Relationship Id="rId12" Type="http://schemas.openxmlformats.org/officeDocument/2006/relationships/hyperlink" Target="https://www.ons.gov.uk/businessindustryandtrade/business/businessservices/bulletins/businessinsightsandimpactontheukeconomy/19march2026" TargetMode="External"/><Relationship Id="rId2" Type="http://schemas.openxmlformats.org/officeDocument/2006/relationships/hyperlink" Target="https://natcen.ac.uk/british-social-attitudes" TargetMode="External"/><Relationship Id="rId1" Type="http://schemas.openxmlformats.org/officeDocument/2006/relationships/slideLayout" Target="../slideLayouts/slideLayout3.xml"/><Relationship Id="rId6" Type="http://schemas.openxmlformats.org/officeDocument/2006/relationships/hyperlink" Target="https://www.natwestgroup.com/news-and-insights/news-room/press-releases/financial-capability-and-learning/2024/jan/half-of-16-25-year-olds-in-the-uk-say-the-cost-of-living-crisis-.html" TargetMode="External"/><Relationship Id="rId11" Type="http://schemas.openxmlformats.org/officeDocument/2006/relationships/hyperlink" Target="https://www.ons.gov.uk/peoplepopulationandcommunity/populationandmigration/populationestimates/articles/buildacustomareaprofile/2023-01-17" TargetMode="External"/><Relationship Id="rId5" Type="http://schemas.openxmlformats.org/officeDocument/2006/relationships/hyperlink" Target="https://www.ncvo.org.uk/news-and-insights/news-index/uk-civil-society-almanac-2024/" TargetMode="External"/><Relationship Id="rId10" Type="http://schemas.openxmlformats.org/officeDocument/2006/relationships/hyperlink" Target="https://app.powerbi.com/view?r=eyJrIjoiMzI1N2YwYmYtNWVhMy00ZWY5LTliNmMtYzk3ZWVmMmMzNjZkIiwidCI6ImVlNGUxNDk5LTRhMzUtNGIyZS1hZDQ3LTVmM2NmOWRlODY2NiIsImMiOjh9" TargetMode="External"/><Relationship Id="rId4" Type="http://schemas.openxmlformats.org/officeDocument/2006/relationships/hyperlink" Target="https://niesr.ac.uk/publication-type/uk-economic-outlook" TargetMode="External"/><Relationship Id="rId9" Type="http://schemas.openxmlformats.org/officeDocument/2006/relationships/hyperlink" Target="https://analytics.phe.gov.uk/apps/health-inequalities-dashboard/" TargetMode="External"/><Relationship Id="rId14" Type="http://schemas.openxmlformats.org/officeDocument/2006/relationships/hyperlink" Target="https://www.ons.gov.uk/visualisations/censusworkforcequalifications/#E06000019"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articles/explorewhichtownsattractpeoplewithadvancededucation/2024-03-15" TargetMode="External"/><Relationship Id="rId13"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3" Type="http://schemas.openxmlformats.org/officeDocument/2006/relationships/hyperlink" Target="https://experience.arcgis.com/experience/a4af7f8f83e24639831594587d814443/?draft=true" TargetMode="External"/><Relationship Id="rId7" Type="http://schemas.openxmlformats.org/officeDocument/2006/relationships/hyperlink" Target="https://explore-local-statistics.beta.ons.gov.uk/indicators" TargetMode="External"/><Relationship Id="rId12" Type="http://schemas.openxmlformats.org/officeDocument/2006/relationships/hyperlink" Target="https://www.ons.gov.uk/economy/grossdomesticproductgdp/bulletins/gdpfirstquarterlyestimateuk/octobertodecember2025" TargetMode="External"/><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3.xml"/><Relationship Id="rId6" Type="http://schemas.openxmlformats.org/officeDocument/2006/relationships/hyperlink" Target="https://www.ons.gov.uk/economy/economicoutputandproductivity/output/articles/economicactivityandsocialchangerealtimeindicatorsukdashboard/2026-03-05" TargetMode="External"/><Relationship Id="rId11" Type="http://schemas.openxmlformats.org/officeDocument/2006/relationships/hyperlink" Target="https://www.ons.gov.uk/peoplepopulationandcommunity/housing/articles/firsttimebuyermortgagesalesfellacrosslondonindecadeto2023/2025-03-06" TargetMode="External"/><Relationship Id="rId5" Type="http://schemas.openxmlformats.org/officeDocument/2006/relationships/hyperlink" Target="https://www.ons.gov.uk/economy/economicoutputandproductivity/output/bulletins/economicactivityandsocialchangeintheukrealtimeindicators/previousreleases" TargetMode="External"/><Relationship Id="rId10"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4"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9" Type="http://schemas.openxmlformats.org/officeDocument/2006/relationships/hyperlink" Target="https://www.ons.gov.uk/visualisations/areas/E06000019/" TargetMode="External"/><Relationship Id="rId14" Type="http://schemas.openxmlformats.org/officeDocument/2006/relationships/hyperlink" Target="https://www.ons.gov.uk/economy/inflationandpriceindices/bulletins/householdcostsindicesforukhouseholdgroups/octobertodecember2025"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economy/economicoutputandproductivity/publicservicesproductivity/bulletins/publicserviceproductivityquarterlyuk/julytoseptember2025" TargetMode="External"/><Relationship Id="rId13" Type="http://schemas.openxmlformats.org/officeDocument/2006/relationships/hyperlink" Target="https://www.ons.gov.uk/economy/nationalaccounts/articles/dashboardunderstandingtheukeconomy/2017-02-22" TargetMode="External"/><Relationship Id="rId3" Type="http://schemas.openxmlformats.org/officeDocument/2006/relationships/hyperlink" Target="https://www.ons.gov.uk/economy/inflationandpriceindices/articles/housingpricesinyourarea/2024-03-20" TargetMode="External"/><Relationship Id="rId7" Type="http://schemas.openxmlformats.org/officeDocument/2006/relationships/hyperlink" Target="https://www.ons.gov.uk/peoplepopulationandcommunity/housing/bulletins/privaterentalaffordabilityengland/2024" TargetMode="External"/><Relationship Id="rId12"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conomy/inflationandpriceindices" TargetMode="External"/><Relationship Id="rId1" Type="http://schemas.openxmlformats.org/officeDocument/2006/relationships/slideLayout" Target="../slideLayouts/slideLayout3.xml"/><Relationship Id="rId6" Type="http://schemas.openxmlformats.org/officeDocument/2006/relationships/hyperlink" Target="https://www.nomisweb.co.uk/reports/lmp/lad/1778384915/report.aspx" TargetMode="External"/><Relationship Id="rId11" Type="http://schemas.openxmlformats.org/officeDocument/2006/relationships/hyperlink" Target="https://www.ons.gov.uk/employmentandlabourmarket/peopleinwork/labourproductivity/articles/sicknessabsenceinthelabourmarket/2023and2024" TargetMode="External"/><Relationship Id="rId5" Type="http://schemas.openxmlformats.org/officeDocument/2006/relationships/hyperlink" Target="https://www.ons.gov.uk/businessindustryandtrade/internationaltrade/bulletins/internationaltradeinuknationsregionsandcities/2023" TargetMode="External"/><Relationship Id="rId10" Type="http://schemas.openxmlformats.org/officeDocument/2006/relationships/hyperlink" Target="https://www.ons.gov.uk/economy/economicoutputandproductivity/productivitymeasures/bulletins/regionalandsubregionallabourproductivityuk/2023" TargetMode="External"/><Relationship Id="rId4" Type="http://schemas.openxmlformats.org/officeDocument/2006/relationships/hyperlink" Target="https://www.ons.gov.uk/peoplepopulationandcommunity/housing/articles/howaremonthlymortgagerepaymentschangingingreatbritain/2023-03-08" TargetMode="External"/><Relationship Id="rId9" Type="http://schemas.openxmlformats.org/officeDocument/2006/relationships/hyperlink" Target="https://www.ons.gov.uk/economy/nationalaccounts/uksectoraccounts/articles/quarterlyeconomiccommentary/octobertodecember2025" TargetMode="External"/><Relationship Id="rId14" Type="http://schemas.openxmlformats.org/officeDocument/2006/relationships/hyperlink" Target="https://www.ons.gov.uk/visualisations/dvc2281/"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kcl.ac.uk/csmh/assets/esrc-csmh-cost-of-living-crisis-and-mental-health-report.pdf" TargetMode="External"/><Relationship Id="rId13" Type="http://schemas.openxmlformats.org/officeDocument/2006/relationships/hyperlink" Target="https://www.productivity.ac.uk/the-productivity-lab/the-tpi-uk-itl3-productivity-scorecard-series/" TargetMode="External"/><Relationship Id="rId3" Type="http://schemas.openxmlformats.org/officeDocument/2006/relationships/hyperlink" Target="https://www.ons.gov.uk/peoplepopulationandcommunity/wellbeing/articles/ukmeasuresofnationalwellbeing/dashboard" TargetMode="External"/><Relationship Id="rId7" Type="http://schemas.openxmlformats.org/officeDocument/2006/relationships/hyperlink" Target="https://www.ons.gov.uk/peoplepopulationandcommunity/educationandchildcare/articles/youngpeoplefromdisadvantagedbackgroundsfeellessincontroloftheirfutures/2023-11-06" TargetMode="External"/><Relationship Id="rId12" Type="http://schemas.openxmlformats.org/officeDocument/2006/relationships/hyperlink" Target="https://www.productivity.ac.uk/research/the-midlands-2025/" TargetMode="External"/><Relationship Id="rId2" Type="http://schemas.openxmlformats.org/officeDocument/2006/relationships/hyperlink" Target="https://www.ons.gov.uk/employmentandlabourmarket/peopleinwork/employmentandemployeetypes/bulletins/uklabourmarket/latest"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whoismostexposedtorisinghousingcostsinenglandandwales/2024-04-25" TargetMode="External"/><Relationship Id="rId11" Type="http://schemas.openxmlformats.org/officeDocument/2006/relationships/hyperlink" Target="https://www.productivity.ac.uk/wp-content/uploads/2021/10/PIP010-Midlands-Productivity-Challenge-FINAL-070122.pdf" TargetMode="External"/><Relationship Id="rId5" Type="http://schemas.openxmlformats.org/officeDocument/2006/relationships/hyperlink" Target="https://www.ons.gov.uk/employmentandlabourmarket/peopleinwork/employmentandemployeetypes/articles/whichskillsareemployersseekinginyourarea/2024-11-05" TargetMode="External"/><Relationship Id="rId10" Type="http://schemas.openxmlformats.org/officeDocument/2006/relationships/hyperlink" Target="https://www.productivity.ac.uk/research/land-use-and-planning-reforms-strategic-context-challenges-and-policy-recommendations/" TargetMode="External"/><Relationship Id="rId4" Type="http://schemas.openxmlformats.org/officeDocument/2006/relationships/hyperlink" Target="https://www.ons.gov.uk/visualisations/censusorigindestination/" TargetMode="External"/><Relationship Id="rId9" Type="http://schemas.openxmlformats.org/officeDocument/2006/relationships/hyperlink" Target="https://www.policywise.org.uk/news/new-policywise-report-reveals-sharp-rise-period-poverty-across-uk-and-ireland" TargetMode="External"/><Relationship Id="rId14" Type="http://schemas.openxmlformats.org/officeDocument/2006/relationships/hyperlink" Target="https://www.productivity.ac.uk/news/what-explains-the-uks-productivity-problem/"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resolutionfoundation.org/publications/job-done/" TargetMode="External"/><Relationship Id="rId13" Type="http://schemas.openxmlformats.org/officeDocument/2006/relationships/hyperlink" Target="https://www.resolutionfoundation.org/publications/the-long-shadow/" TargetMode="External"/><Relationship Id="rId3" Type="http://schemas.openxmlformats.org/officeDocument/2006/relationships/hyperlink" Target="https://www.pwc.co.uk/services/economics/insights/economic-inactivity-report.html" TargetMode="External"/><Relationship Id="rId7" Type="http://schemas.openxmlformats.org/officeDocument/2006/relationships/hyperlink" Target="https://www.resolutionfoundation.org/major-programme/housing-outlook/" TargetMode="External"/><Relationship Id="rId12" Type="http://schemas.openxmlformats.org/officeDocument/2006/relationships/hyperlink" Target="https://www.resolutionfoundation.org/publications/the-power-of-place/" TargetMode="External"/><Relationship Id="rId2" Type="http://schemas.openxmlformats.org/officeDocument/2006/relationships/hyperlink" Target="https://www.publicfirst.co.uk/the-economic-opportunity-in-west-midlands.html"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living-standards-outlook-2026/" TargetMode="External"/><Relationship Id="rId11" Type="http://schemas.openxmlformats.org/officeDocument/2006/relationships/hyperlink" Target="https://www.resolutionfoundation.org/publications/new-year-outlook-2026/" TargetMode="External"/><Relationship Id="rId5" Type="http://schemas.openxmlformats.org/officeDocument/2006/relationships/hyperlink" Target="https://www.resolutionfoundation.org/publications/green-your-eats/" TargetMode="External"/><Relationship Id="rId10" Type="http://schemas.openxmlformats.org/officeDocument/2006/relationships/hyperlink" Target="https://www.resolutionfoundation.org/publications/mountain-climbing/" TargetMode="External"/><Relationship Id="rId4" Type="http://schemas.openxmlformats.org/officeDocument/2006/relationships/hyperlink" Target="https://www.resolutionfoundation.org/publications/a-u-shaped-legacy/" TargetMode="External"/><Relationship Id="rId9" Type="http://schemas.openxmlformats.org/officeDocument/2006/relationships/hyperlink" Target="https://www.resolutionfoundation.org/publications/low-pay-britain-2025/?mc_cid=8a14f7b9f9&amp;mc_eid=3f126a93f1" TargetMode="External"/><Relationship Id="rId14" Type="http://schemas.openxmlformats.org/officeDocument/2006/relationships/hyperlink" Target="https://economy2030.resolutionfoundation.org/wp-content/uploads/2023/12/Ending-stagnation-final-report.pdf"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rsnonline.org.uk/images/research/Cost-Living/Rural-Cost-Living.pdf" TargetMode="External"/><Relationship Id="rId13" Type="http://schemas.openxmlformats.org/officeDocument/2006/relationships/hyperlink" Target="https://www.savills.co.uk/research_articles/229130/388545-0" TargetMode="External"/><Relationship Id="rId3" Type="http://schemas.openxmlformats.org/officeDocument/2006/relationships/hyperlink" Target="https://www.resolutionfoundation.org/publications/weve-only-just-begun/" TargetMode="External"/><Relationship Id="rId7" Type="http://schemas.openxmlformats.org/officeDocument/2006/relationships/hyperlink" Target="https://acre.org.uk/wp-content/uploads/Reigniting-rural-futures-summary-report-FINAL.pdf" TargetMode="External"/><Relationship Id="rId12" Type="http://schemas.openxmlformats.org/officeDocument/2006/relationships/hyperlink" Target="https://www.savills.co.uk/research_articles/229130/386687-0" TargetMode="External"/><Relationship Id="rId2" Type="http://schemas.openxmlformats.org/officeDocument/2006/relationships/hyperlink" Target="https://www.resolutionfoundation.org/publications/under-strain/" TargetMode="External"/><Relationship Id="rId1" Type="http://schemas.openxmlformats.org/officeDocument/2006/relationships/slideLayout" Target="../slideLayouts/slideLayout3.xml"/><Relationship Id="rId6" Type="http://schemas.openxmlformats.org/officeDocument/2006/relationships/hyperlink" Target="https://www.rsph.org.uk/our-work/campaigns/our-health-the-price-we-will-pay-for-the-cost-of-living-crisis.html" TargetMode="External"/><Relationship Id="rId11" Type="http://schemas.openxmlformats.org/officeDocument/2006/relationships/hyperlink" Target="https://rsnonline.org.uk/addressing-the-unique-challenge-of-fuel-poverty-in-rural-areas" TargetMode="External"/><Relationship Id="rId5" Type="http://schemas.openxmlformats.org/officeDocument/2006/relationships/hyperlink" Target="https://www.royallondon.com/guides-tools/cost-of-living/financial-resilience-report-2025/" TargetMode="External"/><Relationship Id="rId10" Type="http://schemas.openxmlformats.org/officeDocument/2006/relationships/hyperlink" Target="https://www.rsnonline.org.uk/tag/economy-insights" TargetMode="External"/><Relationship Id="rId4" Type="http://schemas.openxmlformats.org/officeDocument/2006/relationships/hyperlink" Target="https://www.resolutionfoundation.org/publications/unsung-britain/" TargetMode="External"/><Relationship Id="rId9" Type="http://schemas.openxmlformats.org/officeDocument/2006/relationships/hyperlink" Target="https://rsnonline.org.uk/images/manifesto-2023/rural-economies-chapter.pdf" TargetMode="External"/><Relationship Id="rId14" Type="http://schemas.openxmlformats.org/officeDocument/2006/relationships/hyperlink" Target="https://socialmetricscommission.org.uk/social-metrics-commission-2024-report/"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cms.trussell.org.uk/sites/default/files/2025-06/cost_of_hunger_and_hardship_june25.pdf" TargetMode="External"/><Relationship Id="rId13" Type="http://schemas.openxmlformats.org/officeDocument/2006/relationships/hyperlink" Target="https://yougov.co.uk/politics/articles/53823-britons-and-the-cost-of-living-january-2026" TargetMode="External"/><Relationship Id="rId3" Type="http://schemas.openxmlformats.org/officeDocument/2006/relationships/hyperlink" Target="https://social-mobility.data.gov.uk/social_mobility_by_area/205_regions/herefordshire,_county_of" TargetMode="External"/><Relationship Id="rId7" Type="http://schemas.openxmlformats.org/officeDocument/2006/relationships/hyperlink" Target="https://www.trussell.org.uk/news-and-research/publications/report/hunger-in-the-uk-2025" TargetMode="External"/><Relationship Id="rId12" Type="http://schemas.openxmlformats.org/officeDocument/2006/relationships/hyperlink" Target="https://www.york.ac.uk/policy-engine/cost-of-living/" TargetMode="External"/><Relationship Id="rId2" Type="http://schemas.openxmlformats.org/officeDocument/2006/relationships/hyperlink" Target="https://socialmobility.independent-commission.uk/reports/state-of-the-nation-2025-the-evolving-story-of-social-mobility-in-the-uk/" TargetMode="External"/><Relationship Id="rId1" Type="http://schemas.openxmlformats.org/officeDocument/2006/relationships/slideLayout" Target="../slideLayouts/slideLayout3.xml"/><Relationship Id="rId6" Type="http://schemas.openxmlformats.org/officeDocument/2006/relationships/hyperlink" Target="https://www.suttontrust.com/our-research/what-is-social-mobility/" TargetMode="External"/><Relationship Id="rId11" Type="http://schemas.openxmlformats.org/officeDocument/2006/relationships/hyperlink" Target="https://blog.bham.ac.uk/cityredi/category/west-midlands-weekly-economic-impact-monitor/" TargetMode="External"/><Relationship Id="rId5" Type="http://schemas.openxmlformats.org/officeDocument/2006/relationships/hyperlink" Target="https://www.som.org.uk/sites/som.org.uk/files/SOM_Deep_Dive_Research-compressed.pdf" TargetMode="External"/><Relationship Id="rId10" Type="http://schemas.openxmlformats.org/officeDocument/2006/relationships/hyperlink" Target="https://www.universitiesuk.ac.uk/latest/insights-and-analysis/graduate-outcomes-what-latest-data" TargetMode="External"/><Relationship Id="rId4" Type="http://schemas.openxmlformats.org/officeDocument/2006/relationships/hyperlink" Target="https://socialmobility.independent-commission.uk/publication/innovation-investment-and-inclusion-a-framework-for-regional-renewal/" TargetMode="External"/><Relationship Id="rId9" Type="http://schemas.openxmlformats.org/officeDocument/2006/relationships/hyperlink" Target="https://www.ukfinance.org.uk/data-and-research/economic-insight" TargetMode="External"/><Relationship Id="rId14" Type="http://schemas.openxmlformats.org/officeDocument/2006/relationships/hyperlink" Target="https://youthfuturesfoundation.org/wp-content/uploads/2023/06/GJP-Youth-Pullout-Report_AW_No-Crops.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business.zoopla.co.uk/zoopla-house-price-index" TargetMode="External"/><Relationship Id="rId2" Type="http://schemas.openxmlformats.org/officeDocument/2006/relationships/hyperlink" Target="https://www.zoopla.co.uk/discover/property-news/rental-market-repor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a:br>
            <a:r>
              <a:rPr lang="en-GB" sz="1800"/>
              <a:t>March 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demographics,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2" y="5901210"/>
            <a:ext cx="9592672"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144961"/>
            <a:ext cx="11520000" cy="769440"/>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5636773" cy="3644240"/>
          </a:xfrm>
          <a:prstGeom prst="rect">
            <a:avLst/>
          </a:prstGeom>
          <a:ln>
            <a:solidFill>
              <a:schemeClr val="tx1"/>
            </a:solidFill>
          </a:ln>
        </p:spPr>
      </p:pic>
      <p:sp>
        <p:nvSpPr>
          <p:cNvPr id="8" name="TextBox 7"/>
          <p:cNvSpPr txBox="1"/>
          <p:nvPr/>
        </p:nvSpPr>
        <p:spPr>
          <a:xfrm>
            <a:off x="45570" y="4734342"/>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5762798" y="1000274"/>
            <a:ext cx="5796500" cy="3644240"/>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059562" y="3243000"/>
            <a:ext cx="2499736"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711149" y="4734342"/>
            <a:ext cx="9435281" cy="2123658"/>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p>
          <a:p>
            <a:pPr marL="171450" indent="-171450">
              <a:buFont typeface="Arial" panose="020B0604020202020204" pitchFamily="34" charset="0"/>
              <a:buChar char="•"/>
            </a:pPr>
            <a:r>
              <a:rPr lang="en-GB" sz="1200" dirty="0"/>
              <a:t>Business birth, death and survival rates vary by industry, with the transport and storage (including postal) industry having had both the highest birth and death rates nationally since 2018 (</a:t>
            </a:r>
            <a:r>
              <a:rPr lang="en-GB" sz="1200" dirty="0">
                <a:hlinkClick r:id="rId6"/>
              </a:rPr>
              <a:t>ONS</a:t>
            </a:r>
            <a:r>
              <a:rPr lang="en-GB" sz="1200" dirty="0"/>
              <a:t>).  Business survivals are not necessarily good, as the continued survival of so-called ‘zombie companies’ inhibits productivity and growth.  Similarly, business deaths can be good for an economy if jobs and resources are recycled into more dynamic and productive firms.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116535"/>
            <a:ext cx="11520000" cy="1018032"/>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89665" y="1019349"/>
            <a:ext cx="5401371" cy="4401205"/>
          </a:xfrm>
          <a:prstGeom prst="rect">
            <a:avLst/>
          </a:prstGeom>
          <a:noFill/>
          <a:ln w="38100">
            <a:solidFill>
              <a:schemeClr val="accent2"/>
            </a:solidFill>
          </a:ln>
        </p:spPr>
        <p:txBody>
          <a:bodyPr wrap="square" rtlCol="0">
            <a:spAutoFit/>
          </a:bodyPr>
          <a:lstStyle/>
          <a:p>
            <a:r>
              <a:rPr lang="en-GB" sz="1400" dirty="0"/>
              <a:t>In 2024, the West Midlands had the lowest 5-year business survival rate of any UK region (30.6%). There were 1,000 high-growth businesses in the West Midlands in 2024, up 4.2% from 2023 (</a:t>
            </a:r>
            <a:r>
              <a:rPr lang="en-GB" sz="1400" dirty="0">
                <a:hlinkClick r:id="rId2"/>
              </a:rPr>
              <a:t>ONS)</a:t>
            </a:r>
            <a:r>
              <a:rPr lang="en-GB" sz="1400" dirty="0"/>
              <a:t>.</a:t>
            </a:r>
          </a:p>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3"/>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404645" y="5838651"/>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Data last updated:  20 November 2025</a:t>
            </a:r>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89665" y="5396061"/>
            <a:ext cx="5401372" cy="1461939"/>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1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endParaRPr lang="en-GB" sz="1100" b="1" dirty="0">
              <a:solidFill>
                <a:schemeClr val="tx2"/>
              </a:solidFill>
            </a:endParaRP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Autofit/>
          </a:bodyPr>
          <a:lstStyle/>
          <a:p>
            <a:r>
              <a:rPr lang="en-GB" sz="3200" dirty="0"/>
              <a:t>Largest and highest paying industries</a:t>
            </a:r>
          </a:p>
        </p:txBody>
      </p:sp>
      <p:pic>
        <p:nvPicPr>
          <p:cNvPr id="11" name="Content Placeholder 10" descr="Table and chart showing Herefordshire's largest industries in terms of numbers of jobs (SIC 1 level) in 2025.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F8642D27-674F-BF54-0171-8314CAFD5169}"/>
              </a:ext>
            </a:extLst>
          </p:cNvPr>
          <p:cNvPicPr>
            <a:picLocks noGrp="1" noChangeAspect="1"/>
          </p:cNvPicPr>
          <p:nvPr>
            <p:ph sz="half" idx="1"/>
          </p:nvPr>
        </p:nvPicPr>
        <p:blipFill>
          <a:blip r:embed="rId2"/>
          <a:stretch>
            <a:fillRect/>
          </a:stretch>
        </p:blipFill>
        <p:spPr>
          <a:xfrm>
            <a:off x="133110" y="913032"/>
            <a:ext cx="4936602" cy="5088859"/>
          </a:xfrm>
          <a:prstGeom prst="rect">
            <a:avLst/>
          </a:prstGeom>
          <a:ln>
            <a:solidFill>
              <a:schemeClr val="tx1"/>
            </a:solidFill>
          </a:ln>
        </p:spPr>
      </p:pic>
      <p:pic>
        <p:nvPicPr>
          <p:cNvPr id="13" name="Content Placeholder 12" descr="Table and chart showing Herefordshire's highest paying industries (SIC 1 level) in 2024.  The highest paying were: 1. Electricity, gas, steam and air conditioning supply 2. Information and communication 3. Professional, scientific and technical activities 4. Construction.&#10;">
            <a:extLst>
              <a:ext uri="{FF2B5EF4-FFF2-40B4-BE49-F238E27FC236}">
                <a16:creationId xmlns:a16="http://schemas.microsoft.com/office/drawing/2014/main" id="{2C39003B-42AB-995A-EA1F-8A364738890D}"/>
              </a:ext>
            </a:extLst>
          </p:cNvPr>
          <p:cNvPicPr>
            <a:picLocks noGrp="1" noChangeAspect="1"/>
          </p:cNvPicPr>
          <p:nvPr>
            <p:ph sz="half" idx="2"/>
          </p:nvPr>
        </p:nvPicPr>
        <p:blipFill>
          <a:blip r:embed="rId3"/>
          <a:stretch>
            <a:fillRect/>
          </a:stretch>
        </p:blipFill>
        <p:spPr>
          <a:xfrm>
            <a:off x="5178886" y="913031"/>
            <a:ext cx="4766564" cy="5088859"/>
          </a:xfrm>
          <a:prstGeom prst="rect">
            <a:avLst/>
          </a:prstGeom>
          <a:ln>
            <a:solidFill>
              <a:schemeClr val="tx1"/>
            </a:solidFill>
          </a:ln>
        </p:spPr>
      </p:pic>
      <p:sp>
        <p:nvSpPr>
          <p:cNvPr id="9" name="TextBox 8"/>
          <p:cNvSpPr txBox="1"/>
          <p:nvPr/>
        </p:nvSpPr>
        <p:spPr>
          <a:xfrm>
            <a:off x="9200976" y="5904735"/>
            <a:ext cx="2857914"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March 2026</a:t>
            </a:r>
          </a:p>
          <a:p>
            <a:r>
              <a:rPr lang="en-GB" sz="1100" dirty="0"/>
              <a:t>Frequency of update: Annually</a:t>
            </a:r>
          </a:p>
          <a:p>
            <a:r>
              <a:rPr lang="en-GB" sz="1100" dirty="0"/>
              <a:t>Next update: March 2027</a:t>
            </a:r>
          </a:p>
        </p:txBody>
      </p:sp>
      <p:sp>
        <p:nvSpPr>
          <p:cNvPr id="6" name="TextBox 5"/>
          <p:cNvSpPr txBox="1"/>
          <p:nvPr/>
        </p:nvSpPr>
        <p:spPr>
          <a:xfrm>
            <a:off x="133110" y="6143263"/>
            <a:ext cx="7122290"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3200" dirty="0"/>
              <a:t>Fastest growing and most competitive industries</a:t>
            </a:r>
          </a:p>
        </p:txBody>
      </p:sp>
      <p:pic>
        <p:nvPicPr>
          <p:cNvPr id="12" name="Content Placeholder 11" descr="Chart and table showing Herefordshire's fastest growing industries 2025-2026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70086286-0DB8-8B1E-0C9A-05B7F662511E}"/>
              </a:ext>
            </a:extLst>
          </p:cNvPr>
          <p:cNvPicPr>
            <a:picLocks noGrp="1" noChangeAspect="1"/>
          </p:cNvPicPr>
          <p:nvPr>
            <p:ph sz="half" idx="1"/>
          </p:nvPr>
        </p:nvPicPr>
        <p:blipFill>
          <a:blip r:embed="rId2"/>
          <a:stretch>
            <a:fillRect/>
          </a:stretch>
        </p:blipFill>
        <p:spPr>
          <a:xfrm>
            <a:off x="103725" y="706996"/>
            <a:ext cx="4492901" cy="5276361"/>
          </a:xfrm>
          <a:prstGeom prst="rect">
            <a:avLst/>
          </a:prstGeom>
          <a:ln>
            <a:solidFill>
              <a:schemeClr val="tx1"/>
            </a:solidFill>
          </a:ln>
        </p:spPr>
      </p:pic>
      <p:pic>
        <p:nvPicPr>
          <p:cNvPr id="22" name="Content Placeholder 21" descr="Table and chart showing Herefordshire's most competitive industries (SIC 1 level) in 2026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0FEFAFF6-B683-329F-D4DC-10D2901317A8}"/>
              </a:ext>
            </a:extLst>
          </p:cNvPr>
          <p:cNvPicPr>
            <a:picLocks noGrp="1" noChangeAspect="1"/>
          </p:cNvPicPr>
          <p:nvPr>
            <p:ph sz="half" idx="2"/>
          </p:nvPr>
        </p:nvPicPr>
        <p:blipFill>
          <a:blip r:embed="rId3"/>
          <a:stretch>
            <a:fillRect/>
          </a:stretch>
        </p:blipFill>
        <p:spPr>
          <a:xfrm>
            <a:off x="4743630" y="706995"/>
            <a:ext cx="4262584" cy="5238479"/>
          </a:xfrm>
          <a:prstGeom prst="rect">
            <a:avLst/>
          </a:prstGeo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March 2026 Frequency of update: Annually</a:t>
            </a:r>
          </a:p>
          <a:p>
            <a:r>
              <a:rPr lang="en-GB" sz="1100" dirty="0"/>
              <a:t>Next update: March 2027</a:t>
            </a:r>
          </a:p>
        </p:txBody>
      </p:sp>
      <p:sp>
        <p:nvSpPr>
          <p:cNvPr id="5" name="TextBox 4"/>
          <p:cNvSpPr txBox="1"/>
          <p:nvPr/>
        </p:nvSpPr>
        <p:spPr>
          <a:xfrm>
            <a:off x="9153219" y="1456814"/>
            <a:ext cx="2962582"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2286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251595"/>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027733"/>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cost-of-living increases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cost-of-living increases, in real time, but the data do provide important context, identify trends, strengths and vulnerabilities, and identifying groups and areas likely to be disproportionately affected. The compendium comprises four sections (see below) and an appendix of links to useful resources: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85744"/>
            <a:ext cx="11520000" cy="88164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Autofit/>
          </a:bodyPr>
          <a:lstStyle/>
          <a:p>
            <a:r>
              <a:rPr lang="en-GB" sz="3200" dirty="0"/>
              <a:t>Highest industry employment concentrations</a:t>
            </a:r>
          </a:p>
        </p:txBody>
      </p:sp>
      <p:pic>
        <p:nvPicPr>
          <p:cNvPr id="7" name="Content Placeholder 6" descr="Table and chart showing that in 2025-26 Herefordshire's highest industry employment concentrations (SIC 1 level) were in 1. Agriculture, forestry and fishing 2. Manufacturing 3.  Accommodation and food service activities 4. Construction.">
            <a:extLst>
              <a:ext uri="{FF2B5EF4-FFF2-40B4-BE49-F238E27FC236}">
                <a16:creationId xmlns:a16="http://schemas.microsoft.com/office/drawing/2014/main" id="{6D73B58F-3C19-CBD0-AC95-CFD7DF951CFB}"/>
              </a:ext>
            </a:extLst>
          </p:cNvPr>
          <p:cNvPicPr>
            <a:picLocks noGrp="1" noChangeAspect="1"/>
          </p:cNvPicPr>
          <p:nvPr>
            <p:ph idx="1"/>
          </p:nvPr>
        </p:nvPicPr>
        <p:blipFill>
          <a:blip r:embed="rId2"/>
          <a:stretch>
            <a:fillRect/>
          </a:stretch>
        </p:blipFill>
        <p:spPr>
          <a:xfrm>
            <a:off x="61706" y="720693"/>
            <a:ext cx="4495003" cy="6137307"/>
          </a:xfrm>
          <a:prstGeom prst="rect">
            <a:avLst/>
          </a:prstGeom>
          <a:ln>
            <a:solidFill>
              <a:schemeClr val="tx1"/>
            </a:solidFill>
          </a:ln>
        </p:spPr>
      </p:pic>
      <p:sp>
        <p:nvSpPr>
          <p:cNvPr id="4" name="TextBox 3"/>
          <p:cNvSpPr txBox="1"/>
          <p:nvPr/>
        </p:nvSpPr>
        <p:spPr>
          <a:xfrm>
            <a:off x="4685652"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March 2026</a:t>
            </a:r>
          </a:p>
          <a:p>
            <a:r>
              <a:rPr lang="en-GB" sz="1100" dirty="0"/>
              <a:t>Frequency of update: Annually</a:t>
            </a:r>
          </a:p>
          <a:p>
            <a:r>
              <a:rPr lang="en-GB" sz="1100" dirty="0"/>
              <a:t>Next update: March 2027</a:t>
            </a:r>
          </a:p>
        </p:txBody>
      </p:sp>
      <p:sp>
        <p:nvSpPr>
          <p:cNvPr id="5" name="TextBox 4"/>
          <p:cNvSpPr txBox="1"/>
          <p:nvPr/>
        </p:nvSpPr>
        <p:spPr>
          <a:xfrm>
            <a:off x="4685652"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3200" dirty="0"/>
              <a:t>Largest and highest paying occupations</a:t>
            </a:r>
          </a:p>
        </p:txBody>
      </p:sp>
      <p:pic>
        <p:nvPicPr>
          <p:cNvPr id="11" name="Content Placeholder 10" descr="Table and chart showing Herefordshire's largest occupations (SOC 1 level) in 2025 compared to 2024.  The largest were: 1. Professional occupations 2. Elementary occupations 3. Skilled trades occupations 4. Associate professional occupations.&#10;&#10;">
            <a:extLst>
              <a:ext uri="{FF2B5EF4-FFF2-40B4-BE49-F238E27FC236}">
                <a16:creationId xmlns:a16="http://schemas.microsoft.com/office/drawing/2014/main" id="{BB4908E4-5041-7142-2C77-3668AEE8D05C}"/>
              </a:ext>
            </a:extLst>
          </p:cNvPr>
          <p:cNvPicPr>
            <a:picLocks noGrp="1" noChangeAspect="1"/>
          </p:cNvPicPr>
          <p:nvPr>
            <p:ph sz="half" idx="1"/>
          </p:nvPr>
        </p:nvPicPr>
        <p:blipFill>
          <a:blip r:embed="rId2"/>
          <a:stretch>
            <a:fillRect/>
          </a:stretch>
        </p:blipFill>
        <p:spPr>
          <a:xfrm>
            <a:off x="169088" y="1062990"/>
            <a:ext cx="4966583" cy="4907668"/>
          </a:xfrm>
          <a:prstGeom prst="rect">
            <a:avLst/>
          </a:prstGeom>
          <a:ln>
            <a:solidFill>
              <a:schemeClr val="tx1"/>
            </a:solidFill>
          </a:ln>
        </p:spPr>
      </p:pic>
      <p:pic>
        <p:nvPicPr>
          <p:cNvPr id="13" name="Content Placeholder 12" descr="Table and chart showing Herefordshire's highest paying occupations (SOC 1 level) in 2025 compared to 2024.  The largest were: 1. Professional occupations 2. Managers, directors and senior officials 3.  Associate professional occupations 4.  Skilled trades occupations.">
            <a:extLst>
              <a:ext uri="{FF2B5EF4-FFF2-40B4-BE49-F238E27FC236}">
                <a16:creationId xmlns:a16="http://schemas.microsoft.com/office/drawing/2014/main" id="{8D9946D5-CBF9-D458-B4ED-CD2CE606C663}"/>
              </a:ext>
            </a:extLst>
          </p:cNvPr>
          <p:cNvPicPr>
            <a:picLocks noGrp="1" noChangeAspect="1"/>
          </p:cNvPicPr>
          <p:nvPr>
            <p:ph sz="half" idx="2"/>
          </p:nvPr>
        </p:nvPicPr>
        <p:blipFill>
          <a:blip r:embed="rId3"/>
          <a:stretch>
            <a:fillRect/>
          </a:stretch>
        </p:blipFill>
        <p:spPr>
          <a:xfrm>
            <a:off x="5253920" y="1062990"/>
            <a:ext cx="4966583" cy="4907668"/>
          </a:xfrm>
          <a:prstGeom prst="rect">
            <a:avLst/>
          </a:prstGeom>
          <a:ln>
            <a:solidFill>
              <a:schemeClr val="tx1"/>
            </a:solidFill>
          </a:ln>
        </p:spPr>
      </p:pic>
      <p:sp>
        <p:nvSpPr>
          <p:cNvPr id="8" name="TextBox 7"/>
          <p:cNvSpPr txBox="1"/>
          <p:nvPr/>
        </p:nvSpPr>
        <p:spPr>
          <a:xfrm>
            <a:off x="9244208" y="5854899"/>
            <a:ext cx="2834943"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March 2026</a:t>
            </a:r>
          </a:p>
          <a:p>
            <a:r>
              <a:rPr lang="en-GB" sz="1100" dirty="0"/>
              <a:t>Frequency of update: Annually</a:t>
            </a:r>
          </a:p>
          <a:p>
            <a:r>
              <a:rPr lang="en-GB" sz="1100" dirty="0"/>
              <a:t>Next update: March 2027</a:t>
            </a:r>
          </a:p>
        </p:txBody>
      </p:sp>
      <p:sp>
        <p:nvSpPr>
          <p:cNvPr id="7" name="TextBox 6"/>
          <p:cNvSpPr txBox="1"/>
          <p:nvPr/>
        </p:nvSpPr>
        <p:spPr>
          <a:xfrm>
            <a:off x="10338752" y="1356889"/>
            <a:ext cx="1684159" cy="193899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3200" dirty="0"/>
              <a:t>Fastest growing and most competitive occupations</a:t>
            </a:r>
          </a:p>
        </p:txBody>
      </p:sp>
      <p:pic>
        <p:nvPicPr>
          <p:cNvPr id="11" name="Content Placeholder 10" descr="Table and chart showing Herefordshire's fastest growing occupations (SOC 1 level) 2024-2025.  These were 1. Professional occupations 2.  Elementary occupations 3. Associate professional occupations 4. Managers, directors and senior officials.">
            <a:extLst>
              <a:ext uri="{FF2B5EF4-FFF2-40B4-BE49-F238E27FC236}">
                <a16:creationId xmlns:a16="http://schemas.microsoft.com/office/drawing/2014/main" id="{6E862B6D-1CE4-BE63-B281-B96486701318}"/>
              </a:ext>
            </a:extLst>
          </p:cNvPr>
          <p:cNvPicPr>
            <a:picLocks noGrp="1" noChangeAspect="1"/>
          </p:cNvPicPr>
          <p:nvPr>
            <p:ph sz="half" idx="1"/>
          </p:nvPr>
        </p:nvPicPr>
        <p:blipFill>
          <a:blip r:embed="rId3"/>
          <a:stretch>
            <a:fillRect/>
          </a:stretch>
        </p:blipFill>
        <p:spPr>
          <a:xfrm>
            <a:off x="46380" y="1013723"/>
            <a:ext cx="4791335" cy="5246031"/>
          </a:xfrm>
          <a:prstGeom prst="rect">
            <a:avLst/>
          </a:prstGeom>
          <a:ln>
            <a:solidFill>
              <a:schemeClr val="tx1"/>
            </a:solidFill>
          </a:ln>
        </p:spPr>
      </p:pic>
      <p:pic>
        <p:nvPicPr>
          <p:cNvPr id="13" name="Content Placeholder 12" descr="Table and chart showing Herefordshire's most competitive occupations (SOC 1 level) in 2024.  These were 1. Professional occupations 2. Administrative and secretarial occupations. 3.  Associate professional occupations 4. Elementary occupations.">
            <a:extLst>
              <a:ext uri="{FF2B5EF4-FFF2-40B4-BE49-F238E27FC236}">
                <a16:creationId xmlns:a16="http://schemas.microsoft.com/office/drawing/2014/main" id="{016BCF22-80E0-AEB9-13DA-678A87B5A70A}"/>
              </a:ext>
            </a:extLst>
          </p:cNvPr>
          <p:cNvPicPr>
            <a:picLocks noGrp="1" noChangeAspect="1"/>
          </p:cNvPicPr>
          <p:nvPr>
            <p:ph sz="half" idx="2"/>
          </p:nvPr>
        </p:nvPicPr>
        <p:blipFill>
          <a:blip r:embed="rId4"/>
          <a:stretch>
            <a:fillRect/>
          </a:stretch>
        </p:blipFill>
        <p:spPr>
          <a:xfrm>
            <a:off x="4929521" y="1013722"/>
            <a:ext cx="4357048" cy="5246031"/>
          </a:xfrm>
          <a:prstGeom prst="rect">
            <a:avLst/>
          </a:prstGeom>
          <a:ln>
            <a:solidFill>
              <a:schemeClr val="tx1"/>
            </a:solidFill>
          </a:ln>
        </p:spPr>
      </p:pic>
      <p:sp>
        <p:nvSpPr>
          <p:cNvPr id="8" name="TextBox 7"/>
          <p:cNvSpPr txBox="1"/>
          <p:nvPr/>
        </p:nvSpPr>
        <p:spPr>
          <a:xfrm>
            <a:off x="9365849" y="4288557"/>
            <a:ext cx="2230911"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March 2026</a:t>
            </a:r>
          </a:p>
          <a:p>
            <a:r>
              <a:rPr lang="en-GB" sz="1100" dirty="0"/>
              <a:t>Frequency of update: Annually</a:t>
            </a:r>
          </a:p>
          <a:p>
            <a:r>
              <a:rPr lang="en-GB" sz="1100" dirty="0"/>
              <a:t>Next update: March 2027</a:t>
            </a:r>
          </a:p>
        </p:txBody>
      </p:sp>
      <p:sp>
        <p:nvSpPr>
          <p:cNvPr id="7" name="TextBox 6"/>
          <p:cNvSpPr txBox="1"/>
          <p:nvPr/>
        </p:nvSpPr>
        <p:spPr>
          <a:xfrm>
            <a:off x="9365849" y="1110344"/>
            <a:ext cx="273857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declined significantly from its peak in June 2023 but increased slightly in the past couple of months.  Over the period from March 2025 to February 2026 there were 36,854 job postings, of which 19,602 were unique.  The number of unique posting in February 2026 was slightly higher than in January: 3,223 compared to 3,144 (revised) and a year ago (3,114 in February 2025) and remains well below the 5-year peak of 5,811 in June 2023.   </a:t>
            </a:r>
          </a:p>
          <a:p>
            <a:pPr marL="285750" indent="-285750">
              <a:lnSpc>
                <a:spcPct val="120000"/>
              </a:lnSpc>
              <a:buFont typeface="Arial" panose="020B0604020202020204" pitchFamily="34" charset="0"/>
              <a:buChar char="•"/>
            </a:pPr>
            <a:r>
              <a:rPr lang="en-US" sz="1200" dirty="0"/>
              <a:t>The top ten posted occupations (SOC 3 level) in the period from March 2025 to February 2026 were other elementary service occupations (1,098 unique postings, caring personal services (1,074),, </a:t>
            </a:r>
            <a:r>
              <a:rPr lang="en-GB" sz="1200" dirty="0"/>
              <a:t>teaching professionals (915) and sales related occupations (850). </a:t>
            </a:r>
            <a:r>
              <a:rPr lang="en-US" sz="1200" dirty="0"/>
              <a:t>Top posted job titles in this period were support workers (508 unique postings), cleaners (269), production operatives (181) and health care assistants (145), </a:t>
            </a:r>
          </a:p>
        </p:txBody>
      </p:sp>
      <p:pic>
        <p:nvPicPr>
          <p:cNvPr id="10" name="Content Placeholder 9" descr="Line chart showing the five year trend in unique job postings in Herefordshire in the five years to February 2026.">
            <a:extLst>
              <a:ext uri="{FF2B5EF4-FFF2-40B4-BE49-F238E27FC236}">
                <a16:creationId xmlns:a16="http://schemas.microsoft.com/office/drawing/2014/main" id="{BF924930-F6C8-02B4-2626-68F992D177F9}"/>
              </a:ext>
            </a:extLst>
          </p:cNvPr>
          <p:cNvPicPr>
            <a:picLocks noGrp="1" noChangeAspect="1"/>
          </p:cNvPicPr>
          <p:nvPr>
            <p:ph idx="1"/>
          </p:nvPr>
        </p:nvPicPr>
        <p:blipFill>
          <a:blip r:embed="rId3"/>
          <a:stretch>
            <a:fillRect/>
          </a:stretch>
        </p:blipFill>
        <p:spPr>
          <a:xfrm>
            <a:off x="5680898" y="1130686"/>
            <a:ext cx="6395837" cy="3070924"/>
          </a:xfrm>
          <a:ln>
            <a:solidFill>
              <a:schemeClr val="tx1"/>
            </a:solidFill>
          </a:ln>
        </p:spPr>
      </p:pic>
      <p:sp>
        <p:nvSpPr>
          <p:cNvPr id="7" name="TextBox 6"/>
          <p:cNvSpPr txBox="1"/>
          <p:nvPr/>
        </p:nvSpPr>
        <p:spPr>
          <a:xfrm>
            <a:off x="9551773" y="4348977"/>
            <a:ext cx="2547711"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3 March 2026</a:t>
            </a:r>
          </a:p>
          <a:p>
            <a:r>
              <a:rPr lang="en-GB" sz="1100" dirty="0"/>
              <a:t>Frequency of update: Monthly</a:t>
            </a:r>
          </a:p>
          <a:p>
            <a:r>
              <a:rPr lang="en-GB" sz="1100" dirty="0"/>
              <a:t>Next update: April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7" name="Content Placeholder 6" descr="Chart showing top specialised (hard) skills in Herefordshire in the past 12 months to February 2026 - auditing, finance and continuous improvement process were most in-demand.">
            <a:extLst>
              <a:ext uri="{FF2B5EF4-FFF2-40B4-BE49-F238E27FC236}">
                <a16:creationId xmlns:a16="http://schemas.microsoft.com/office/drawing/2014/main" id="{41004E24-0DF6-AA3C-04F8-DE2F7C203447}"/>
              </a:ext>
            </a:extLst>
          </p:cNvPr>
          <p:cNvPicPr>
            <a:picLocks noGrp="1" noChangeAspect="1"/>
          </p:cNvPicPr>
          <p:nvPr>
            <p:ph sz="half" idx="2"/>
          </p:nvPr>
        </p:nvPicPr>
        <p:blipFill>
          <a:blip r:embed="rId3"/>
          <a:stretch>
            <a:fillRect/>
          </a:stretch>
        </p:blipFill>
        <p:spPr>
          <a:xfrm>
            <a:off x="97548" y="1777949"/>
            <a:ext cx="6120381" cy="3498386"/>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5" name="Content Placeholder 14" descr="Chart showing quarter-on-quarter change in top ten hard skills for Herefordshire over the 12 months to February 2026.  While there was significant fluctuation throughout the period, auditing remained top throughout.">
            <a:extLst>
              <a:ext uri="{FF2B5EF4-FFF2-40B4-BE49-F238E27FC236}">
                <a16:creationId xmlns:a16="http://schemas.microsoft.com/office/drawing/2014/main" id="{95DDBCEE-4567-22FB-0A22-13B34832A7C1}"/>
              </a:ext>
            </a:extLst>
          </p:cNvPr>
          <p:cNvPicPr>
            <a:picLocks noGrp="1" noChangeAspect="1"/>
          </p:cNvPicPr>
          <p:nvPr>
            <p:ph sz="quarter" idx="4"/>
          </p:nvPr>
        </p:nvPicPr>
        <p:blipFill>
          <a:blip r:embed="rId4"/>
          <a:stretch>
            <a:fillRect/>
          </a:stretch>
        </p:blipFill>
        <p:spPr>
          <a:xfrm>
            <a:off x="6346392" y="1809356"/>
            <a:ext cx="5748060" cy="4374784"/>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March 2026</a:t>
            </a:r>
          </a:p>
          <a:p>
            <a:r>
              <a:rPr lang="en-GB" sz="1100" dirty="0"/>
              <a:t>Frequency of update: Monthly</a:t>
            </a:r>
          </a:p>
          <a:p>
            <a:r>
              <a:rPr lang="en-GB" sz="1100" dirty="0"/>
              <a:t>Next update:  April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February 2026 showing hiring intentions at historically low levels outside the pandemic and only 15% of employers anticipate significant recruitment difficulties in the next 6 months. 30% of employers reported hard-to-fill vacancies in the latest quarter with anticipated problems filling vacancies in the next 6 months remaining high among employers in compulsory education (72%), care and social work (62%), and healthcare (59%).</a:t>
            </a:r>
          </a:p>
          <a:p>
            <a:pPr>
              <a:lnSpc>
                <a:spcPct val="120000"/>
              </a:lnSpc>
            </a:pPr>
            <a:r>
              <a:rPr lang="en-GB" sz="1400" dirty="0"/>
              <a:t>There is no standard definition of a “hard-to-fill” vacancy and no equivalent survey to that undertaken by CIPD at local level, but the table shows those occupations (SOC 3 level) for the period March 2025 to February 2026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9" name="Table 8" descr="Table showing those SOC-3 level occupations most hard to fill for the period March 2025 to February 2026.  The most hard to fill, in no particular order, were health and social services managers and directors, conservation and environment professionals, finance professionals, veterinary nurses, vehicle trades, skilled metal, electrical and electronic trades supervisors, and caring personal services.">
            <a:extLst>
              <a:ext uri="{FF2B5EF4-FFF2-40B4-BE49-F238E27FC236}">
                <a16:creationId xmlns:a16="http://schemas.microsoft.com/office/drawing/2014/main" id="{2D7F38CC-4787-7573-8A26-98D6BE2788B9}"/>
              </a:ext>
            </a:extLst>
          </p:cNvPr>
          <p:cNvGraphicFramePr>
            <a:graphicFrameLocks noGrp="1"/>
          </p:cNvGraphicFramePr>
          <p:nvPr>
            <p:extLst>
              <p:ext uri="{D42A27DB-BD31-4B8C-83A1-F6EECF244321}">
                <p14:modId xmlns:p14="http://schemas.microsoft.com/office/powerpoint/2010/main" val="1990508294"/>
              </p:ext>
            </p:extLst>
          </p:nvPr>
        </p:nvGraphicFramePr>
        <p:xfrm>
          <a:off x="4600922" y="1053351"/>
          <a:ext cx="7486056" cy="3181193"/>
        </p:xfrm>
        <a:graphic>
          <a:graphicData uri="http://schemas.openxmlformats.org/drawingml/2006/table">
            <a:tbl>
              <a:tblPr firstRow="1"/>
              <a:tblGrid>
                <a:gridCol w="4409109">
                  <a:extLst>
                    <a:ext uri="{9D8B030D-6E8A-4147-A177-3AD203B41FA5}">
                      <a16:colId xmlns:a16="http://schemas.microsoft.com/office/drawing/2014/main" val="3365086408"/>
                    </a:ext>
                  </a:extLst>
                </a:gridCol>
                <a:gridCol w="1025649">
                  <a:extLst>
                    <a:ext uri="{9D8B030D-6E8A-4147-A177-3AD203B41FA5}">
                      <a16:colId xmlns:a16="http://schemas.microsoft.com/office/drawing/2014/main" val="1990453576"/>
                    </a:ext>
                  </a:extLst>
                </a:gridCol>
                <a:gridCol w="1025649">
                  <a:extLst>
                    <a:ext uri="{9D8B030D-6E8A-4147-A177-3AD203B41FA5}">
                      <a16:colId xmlns:a16="http://schemas.microsoft.com/office/drawing/2014/main" val="3436144467"/>
                    </a:ext>
                  </a:extLst>
                </a:gridCol>
                <a:gridCol w="1025649">
                  <a:extLst>
                    <a:ext uri="{9D8B030D-6E8A-4147-A177-3AD203B41FA5}">
                      <a16:colId xmlns:a16="http://schemas.microsoft.com/office/drawing/2014/main" val="1661034129"/>
                    </a:ext>
                  </a:extLst>
                </a:gridCol>
              </a:tblGrid>
              <a:tr h="1347219">
                <a:tc>
                  <a:txBody>
                    <a:bodyPr/>
                    <a:lstStyle/>
                    <a:p>
                      <a:pPr algn="l" fontAlgn="ctr">
                        <a:buNone/>
                      </a:pPr>
                      <a:r>
                        <a:rPr lang="en-GB" sz="14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Avg. Posting Intensity (Mar 2025 - Feb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Median Posting Duration from Mar 2025 - Feb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Unique Postings from Mar 2025 - Feb 2026</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2894832114"/>
                  </a:ext>
                </a:extLst>
              </a:tr>
              <a:tr h="230078">
                <a:tc>
                  <a:txBody>
                    <a:bodyPr/>
                    <a:lstStyle/>
                    <a:p>
                      <a:pPr algn="l" fontAlgn="ctr">
                        <a:buNone/>
                      </a:pPr>
                      <a:r>
                        <a:rPr lang="en-GB" sz="14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112</a:t>
                      </a:r>
                    </a:p>
                  </a:txBody>
                  <a:tcPr marL="6350" marR="6350" marT="6350" marB="0" anchor="ctr">
                    <a:lnL>
                      <a:noFill/>
                    </a:lnL>
                    <a:lnR>
                      <a:noFill/>
                    </a:lnR>
                    <a:lnT>
                      <a:noFill/>
                    </a:lnT>
                    <a:lnB>
                      <a:noFill/>
                    </a:lnB>
                    <a:noFill/>
                  </a:tcPr>
                </a:tc>
                <a:extLst>
                  <a:ext uri="{0D108BD9-81ED-4DB2-BD59-A6C34878D82A}">
                    <a16:rowId xmlns:a16="http://schemas.microsoft.com/office/drawing/2014/main" val="4271892402"/>
                  </a:ext>
                </a:extLst>
              </a:tr>
              <a:tr h="230078">
                <a:tc>
                  <a:txBody>
                    <a:bodyPr/>
                    <a:lstStyle/>
                    <a:p>
                      <a:pPr algn="l" fontAlgn="ctr">
                        <a:buNone/>
                      </a:pPr>
                      <a:r>
                        <a:rPr lang="en-GB" sz="14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9</a:t>
                      </a:r>
                    </a:p>
                  </a:txBody>
                  <a:tcPr marL="6350" marR="6350" marT="6350" marB="0" anchor="ctr">
                    <a:lnL>
                      <a:noFill/>
                    </a:lnL>
                    <a:lnR>
                      <a:noFill/>
                    </a:lnR>
                    <a:lnT>
                      <a:noFill/>
                    </a:lnT>
                    <a:lnB>
                      <a:noFill/>
                    </a:lnB>
                    <a:noFill/>
                  </a:tcPr>
                </a:tc>
                <a:extLst>
                  <a:ext uri="{0D108BD9-81ED-4DB2-BD59-A6C34878D82A}">
                    <a16:rowId xmlns:a16="http://schemas.microsoft.com/office/drawing/2014/main" val="301380409"/>
                  </a:ext>
                </a:extLst>
              </a:tr>
              <a:tr h="230078">
                <a:tc>
                  <a:txBody>
                    <a:bodyPr/>
                    <a:lstStyle/>
                    <a:p>
                      <a:pPr algn="l" fontAlgn="ctr">
                        <a:buNone/>
                      </a:pPr>
                      <a:r>
                        <a:rPr lang="en-GB" sz="14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304</a:t>
                      </a:r>
                    </a:p>
                  </a:txBody>
                  <a:tcPr marL="6350" marR="6350" marT="6350" marB="0" anchor="ctr">
                    <a:lnL>
                      <a:noFill/>
                    </a:lnL>
                    <a:lnR>
                      <a:noFill/>
                    </a:lnR>
                    <a:lnT>
                      <a:noFill/>
                    </a:lnT>
                    <a:lnB>
                      <a:noFill/>
                    </a:lnB>
                    <a:noFill/>
                  </a:tcPr>
                </a:tc>
                <a:extLst>
                  <a:ext uri="{0D108BD9-81ED-4DB2-BD59-A6C34878D82A}">
                    <a16:rowId xmlns:a16="http://schemas.microsoft.com/office/drawing/2014/main" val="3676012867"/>
                  </a:ext>
                </a:extLst>
              </a:tr>
              <a:tr h="230078">
                <a:tc>
                  <a:txBody>
                    <a:bodyPr/>
                    <a:lstStyle/>
                    <a:p>
                      <a:pPr algn="l" fontAlgn="ctr">
                        <a:buNone/>
                      </a:pPr>
                      <a:r>
                        <a:rPr lang="en-GB" sz="1400" b="0" i="0" u="none" strike="noStrike">
                          <a:effectLst/>
                          <a:latin typeface="Arial" panose="020B0604020202020204" pitchFamily="34" charset="0"/>
                        </a:rPr>
                        <a:t>Veterinary Nurses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10</a:t>
                      </a:r>
                    </a:p>
                  </a:txBody>
                  <a:tcPr marL="6350" marR="6350" marT="6350" marB="0" anchor="ctr">
                    <a:lnL>
                      <a:noFill/>
                    </a:lnL>
                    <a:lnR>
                      <a:noFill/>
                    </a:lnR>
                    <a:lnT>
                      <a:noFill/>
                    </a:lnT>
                    <a:lnB>
                      <a:noFill/>
                    </a:lnB>
                    <a:noFill/>
                  </a:tcPr>
                </a:tc>
                <a:extLst>
                  <a:ext uri="{0D108BD9-81ED-4DB2-BD59-A6C34878D82A}">
                    <a16:rowId xmlns:a16="http://schemas.microsoft.com/office/drawing/2014/main" val="721007362"/>
                  </a:ext>
                </a:extLst>
              </a:tr>
              <a:tr h="230078">
                <a:tc>
                  <a:txBody>
                    <a:bodyPr/>
                    <a:lstStyle/>
                    <a:p>
                      <a:pPr algn="l" fontAlgn="ctr">
                        <a:buNone/>
                      </a:pPr>
                      <a:r>
                        <a:rPr lang="en-GB" sz="1400" b="0" i="0" u="none" strike="noStrike">
                          <a:effectLst/>
                          <a:latin typeface="Arial" panose="020B0604020202020204" pitchFamily="34" charset="0"/>
                        </a:rPr>
                        <a:t>Vehicle Trades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151</a:t>
                      </a:r>
                    </a:p>
                  </a:txBody>
                  <a:tcPr marL="6350" marR="6350" marT="6350" marB="0" anchor="ctr">
                    <a:lnL>
                      <a:noFill/>
                    </a:lnL>
                    <a:lnR>
                      <a:noFill/>
                    </a:lnR>
                    <a:lnT>
                      <a:noFill/>
                    </a:lnT>
                    <a:lnB>
                      <a:noFill/>
                    </a:lnB>
                    <a:noFill/>
                  </a:tcPr>
                </a:tc>
                <a:extLst>
                  <a:ext uri="{0D108BD9-81ED-4DB2-BD59-A6C34878D82A}">
                    <a16:rowId xmlns:a16="http://schemas.microsoft.com/office/drawing/2014/main" val="2142845060"/>
                  </a:ext>
                </a:extLst>
              </a:tr>
              <a:tr h="453506">
                <a:tc>
                  <a:txBody>
                    <a:bodyPr/>
                    <a:lstStyle/>
                    <a:p>
                      <a:pPr algn="l" fontAlgn="ctr">
                        <a:buNone/>
                      </a:pPr>
                      <a:r>
                        <a:rPr lang="en-GB" sz="14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1214662662"/>
                  </a:ext>
                </a:extLst>
              </a:tr>
              <a:tr h="230078">
                <a:tc>
                  <a:txBody>
                    <a:bodyPr/>
                    <a:lstStyle/>
                    <a:p>
                      <a:pPr algn="l" fontAlgn="ctr">
                        <a:buNone/>
                      </a:pPr>
                      <a:r>
                        <a:rPr lang="en-GB" sz="14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400" b="0" i="0" u="none" strike="noStrike" dirty="0">
                          <a:effectLst/>
                          <a:latin typeface="Arial" panose="020B0604020202020204" pitchFamily="34" charset="0"/>
                        </a:rPr>
                        <a:t>1,074</a:t>
                      </a:r>
                    </a:p>
                  </a:txBody>
                  <a:tcPr marL="6350" marR="6350" marT="6350" marB="0" anchor="ctr">
                    <a:lnL>
                      <a:noFill/>
                    </a:lnL>
                    <a:lnR>
                      <a:noFill/>
                    </a:lnR>
                    <a:lnT>
                      <a:noFill/>
                    </a:lnT>
                    <a:lnB>
                      <a:noFill/>
                    </a:lnB>
                    <a:noFill/>
                  </a:tcPr>
                </a:tc>
                <a:extLst>
                  <a:ext uri="{0D108BD9-81ED-4DB2-BD59-A6C34878D82A}">
                    <a16:rowId xmlns:a16="http://schemas.microsoft.com/office/drawing/2014/main" val="1730240"/>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4" y="4453486"/>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March 2026</a:t>
            </a:r>
          </a:p>
          <a:p>
            <a:r>
              <a:rPr lang="en-GB" sz="1100" dirty="0"/>
              <a:t>Frequency of update: Monthly</a:t>
            </a:r>
          </a:p>
          <a:p>
            <a:r>
              <a:rPr lang="en-GB" sz="1100" dirty="0"/>
              <a:t>Next update: April 2026</a:t>
            </a:r>
          </a:p>
        </p:txBody>
      </p:sp>
      <p:sp>
        <p:nvSpPr>
          <p:cNvPr id="6" name="TextBox 5"/>
          <p:cNvSpPr txBox="1"/>
          <p:nvPr/>
        </p:nvSpPr>
        <p:spPr>
          <a:xfrm>
            <a:off x="4588563" y="4453486"/>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3"/>
            <a:ext cx="6479613" cy="6160328"/>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3"/>
              </a:rPr>
              <a:t>Get Further</a:t>
            </a:r>
            <a:r>
              <a:rPr lang="en-GB" sz="1200" dirty="0"/>
              <a:t>).  Qualification levels vary markedly by socio-economic group and age </a:t>
            </a:r>
            <a:r>
              <a:rPr lang="en-GB" sz="1200" dirty="0">
                <a:hlinkClick r:id="rId4"/>
              </a:rPr>
              <a:t>(IFS, 2022</a:t>
            </a:r>
            <a:r>
              <a:rPr lang="en-GB" sz="1200" dirty="0"/>
              <a:t>).</a:t>
            </a:r>
            <a:endParaRPr lang="en-GB" sz="1200" dirty="0">
              <a:hlinkClick r:id="rId5"/>
            </a:endParaRPr>
          </a:p>
          <a:p>
            <a:pPr>
              <a:lnSpc>
                <a:spcPct val="110000"/>
              </a:lnSpc>
            </a:pPr>
            <a:r>
              <a:rPr lang="en-GB" sz="1200" dirty="0">
                <a:hlinkClick r:id="rId5"/>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6"/>
              </a:rPr>
              <a:t>ONS Annual Population Survey </a:t>
            </a:r>
            <a:r>
              <a:rPr lang="en-GB" sz="1200" dirty="0"/>
              <a:t>data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5"/>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8">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Autofit/>
          </a:bodyPr>
          <a:lstStyle/>
          <a:p>
            <a:r>
              <a:rPr lang="en-GB" sz="3200" dirty="0"/>
              <a:t>Young people not in Education, Employment or Training (NEET)</a:t>
            </a:r>
          </a:p>
        </p:txBody>
      </p:sp>
      <p:sp>
        <p:nvSpPr>
          <p:cNvPr id="3" name="Content Placeholder 2"/>
          <p:cNvSpPr>
            <a:spLocks noGrp="1"/>
          </p:cNvSpPr>
          <p:nvPr>
            <p:ph idx="1"/>
          </p:nvPr>
        </p:nvSpPr>
        <p:spPr>
          <a:xfrm>
            <a:off x="287336" y="1143000"/>
            <a:ext cx="11697835" cy="5606143"/>
          </a:xfrm>
          <a:solidFill>
            <a:schemeClr val="bg1"/>
          </a:solidFill>
          <a:ln w="38100">
            <a:solidFill>
              <a:srgbClr val="FFC000"/>
            </a:solidFill>
          </a:ln>
        </p:spPr>
        <p:txBody>
          <a:bodyPr numCol="2">
            <a:noAutofit/>
          </a:bodyPr>
          <a:lstStyle/>
          <a:p>
            <a:pPr marL="0" indent="0">
              <a:lnSpc>
                <a:spcPct val="120000"/>
              </a:lnSpc>
              <a:buNone/>
            </a:pPr>
            <a:r>
              <a:rPr lang="en-GB" sz="1200" dirty="0">
                <a:hlinkClick r:id="rId2"/>
              </a:rPr>
              <a:t>The Scottish Longitudinal NEET Study </a:t>
            </a:r>
            <a:r>
              <a:rPr lang="en-GB" sz="1200" dirty="0"/>
              <a:t>(2015) found that young people who are NEET suffer long-lasting and cumulative detrimental effects: </a:t>
            </a:r>
          </a:p>
          <a:p>
            <a:pPr>
              <a:lnSpc>
                <a:spcPct val="120000"/>
              </a:lnSpc>
            </a:pPr>
            <a:r>
              <a:rPr lang="en-GB" sz="12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2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2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200" dirty="0"/>
              <a:t>The rise in NEET numbers in the UK has been driven by a sharp increase in long-term sickness—largely mental health issues, leading to high rates of economic inactivity. Other key factors include a challenging job market with declining youth employment, a widening "hidden NEET" population not in contact with services, and an outdated education curriculum that leaves many unprepared for work.</a:t>
            </a:r>
          </a:p>
          <a:p>
            <a:pPr>
              <a:lnSpc>
                <a:spcPct val="100000"/>
              </a:lnSpc>
            </a:pPr>
            <a:r>
              <a:rPr lang="en-GB" sz="1200" dirty="0"/>
              <a:t>According to </a:t>
            </a:r>
            <a:r>
              <a:rPr lang="en-GB" sz="1200" dirty="0">
                <a:hlinkClick r:id="rId3"/>
              </a:rPr>
              <a:t>ONS data</a:t>
            </a:r>
            <a:r>
              <a:rPr lang="en-GB" sz="1200" dirty="0"/>
              <a:t>, an estimated 12.8% of all </a:t>
            </a:r>
            <a:r>
              <a:rPr lang="en-GB" sz="1200" b="1" dirty="0"/>
              <a:t>people aged 16 to 24 years </a:t>
            </a:r>
            <a:r>
              <a:rPr lang="en-GB" sz="1200" dirty="0"/>
              <a:t>in the UK were NEET in October to December 2025, up 0.1 percentage points compared with July to September 2025, and down 0.4 percentage points on the year. A total of  891,000 people were NEET, up 11,000 on the previous quarter.</a:t>
            </a:r>
          </a:p>
          <a:p>
            <a:pPr>
              <a:lnSpc>
                <a:spcPct val="100000"/>
              </a:lnSpc>
            </a:pPr>
            <a:r>
              <a:rPr lang="en-GB" sz="1200" dirty="0">
                <a:hlinkClick r:id="rId4"/>
              </a:rPr>
              <a:t>A House of Commons report</a:t>
            </a:r>
            <a:r>
              <a:rPr lang="en-GB" sz="12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marL="0" indent="0">
              <a:lnSpc>
                <a:spcPct val="100000"/>
              </a:lnSpc>
              <a:buNone/>
            </a:pPr>
            <a:r>
              <a:rPr lang="en-GB" sz="1400" b="1" dirty="0"/>
              <a:t>Key points</a:t>
            </a:r>
          </a:p>
          <a:p>
            <a:pPr marL="0" indent="0">
              <a:lnSpc>
                <a:spcPct val="100000"/>
              </a:lnSpc>
              <a:buNone/>
            </a:pPr>
            <a:r>
              <a:rPr lang="en-GB" sz="1200" dirty="0"/>
              <a:t>The Department for Education (DfE) publishes </a:t>
            </a:r>
            <a:r>
              <a:rPr lang="en-GB" sz="1200" dirty="0">
                <a:hlinkClick r:id="rId5"/>
              </a:rPr>
              <a:t>data for participation in education, training and NEET age 16 to 17 by local authority</a:t>
            </a:r>
            <a:r>
              <a:rPr lang="en-GB" sz="1200" dirty="0"/>
              <a:t>. The number of NEETs and not knowns varies significantly month-on-month, the annual rate data are an average of the figures submitted to the DfE for the months of December, January, February each year.</a:t>
            </a:r>
          </a:p>
          <a:p>
            <a:pPr>
              <a:lnSpc>
                <a:spcPct val="100000"/>
              </a:lnSpc>
            </a:pPr>
            <a:r>
              <a:rPr lang="en-GB" sz="1200" dirty="0"/>
              <a:t>In 2024-25, Herefordshire’s NEET/not known rate for 16-17-year-olds was 12.5%, higher than in 2023-24 (6.5%) and above that in England (5.6%) and the West Midlands region (6.2%).</a:t>
            </a:r>
          </a:p>
          <a:p>
            <a:pPr>
              <a:lnSpc>
                <a:spcPct val="100000"/>
              </a:lnSpc>
            </a:pPr>
            <a:r>
              <a:rPr lang="en-GB" sz="1200" dirty="0"/>
              <a:t> An estimated 493 young people in Herefordshire were either NEET or not known in 2024-25, up from 245 in 2023-24.</a:t>
            </a:r>
          </a:p>
          <a:p>
            <a:pPr>
              <a:lnSpc>
                <a:spcPct val="100000"/>
              </a:lnSpc>
            </a:pPr>
            <a:r>
              <a:rPr lang="en-GB" sz="1200" dirty="0"/>
              <a:t>The increase seen in Herefordshire in 2024-5 was partly due to a rise in the number of young people recorded as status ‘not known’ due to resourcing and technical difficulties in that year.</a:t>
            </a:r>
          </a:p>
          <a:p>
            <a:pPr marL="0" indent="0">
              <a:lnSpc>
                <a:spcPct val="100000"/>
              </a:lnSpc>
              <a:buNone/>
            </a:pPr>
            <a:endParaRPr lang="en-GB" sz="1200" dirty="0"/>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216006"/>
            <a:ext cx="3060408" cy="567765"/>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a:t>
            </a:r>
            <a:r>
              <a:rPr lang="en-GB" sz="1200" dirty="0" err="1"/>
              <a:t>t.b.c</a:t>
            </a:r>
            <a:r>
              <a:rPr lang="en-GB" sz="1200" dirty="0"/>
              <a:t>.</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627439"/>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Between 4 February to 1 March 2026, when asked about the important issues facing the UK today, the most common issue reported by adults in Great Britain was still the cost of living (88%). 69% cited the economy as an important issue and 52% cited employment, the highest it has been since the question was first asked in October 2022.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labour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a:t>
            </a:r>
            <a:r>
              <a:rPr lang="en-GB" sz="1200" dirty="0">
                <a:solidFill>
                  <a:srgbClr val="282E2B"/>
                </a:solidFill>
                <a:cs typeface="Arial" panose="020B0604020202020204" pitchFamily="34" charset="0"/>
              </a:rPr>
              <a:t> the UK unemployment rate for people aged 16 years and over was estimated at 5.2% in November 2025 to January 2026. This is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58219"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1"/>
            <a:ext cx="5209872" cy="4093979"/>
          </a:xfrm>
          <a:ln w="38100">
            <a:solidFill>
              <a:srgbClr val="FFC000"/>
            </a:solidFill>
          </a:ln>
        </p:spPr>
        <p:txBody>
          <a:bodyPr>
            <a:normAutofit lnSpcReduction="10000"/>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74648" y="5143595"/>
            <a:ext cx="7708638"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998435"/>
            <a:ext cx="5400032" cy="2608406"/>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2"/>
              </a:rPr>
              <a:t>ONS reports </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t>
            </a:r>
            <a:r>
              <a:rPr lang="en-GB" sz="1200" dirty="0">
                <a:latin typeface="Arial" panose="020B0604020202020204" pitchFamily="34" charset="0"/>
                <a:cs typeface="Arial" panose="020B0604020202020204" pitchFamily="34" charset="0"/>
              </a:rPr>
              <a:t>t</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he UK Claimant Count for February 2026 increased on the month but decreased on the year to an estimated 1.692 million.</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2,895 people aged 16+ in Herefordshire claiming out-of-work</a:t>
            </a:r>
            <a:r>
              <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February 2026, up from 2,730 in January 2025 (revised) but well </a:t>
            </a:r>
            <a:r>
              <a:rPr kumimoji="0" lang="en-GB" sz="12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2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Numbers remain significantly higher than pre-pandemic levels, being 42% higher than in February 2020, similar to the increase in England as a whole (43%).</a:t>
            </a:r>
            <a:endParaRPr lang="en-GB" sz="12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dirty="0"/>
              <a:t>The claimant count rate </a:t>
            </a:r>
            <a:r>
              <a:rPr lang="en-GB" sz="1200" dirty="0"/>
              <a:t>as a proportion of residents aged 16-64** </a:t>
            </a:r>
            <a:r>
              <a:rPr lang="en-US" sz="1200" dirty="0"/>
              <a:t>was 2.6% in February 2026, compared to 4.1% for England and 5.3% for the West Midlands region.***</a:t>
            </a:r>
          </a:p>
        </p:txBody>
      </p:sp>
      <p:pic>
        <p:nvPicPr>
          <p:cNvPr id="7" name="Picture 6"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E06CA8DF-26E2-88B4-E33D-93A98C67E102}"/>
              </a:ext>
            </a:extLst>
          </p:cNvPr>
          <p:cNvPicPr>
            <a:picLocks noChangeAspect="1"/>
          </p:cNvPicPr>
          <p:nvPr/>
        </p:nvPicPr>
        <p:blipFill>
          <a:blip r:embed="rId3"/>
          <a:stretch>
            <a:fillRect/>
          </a:stretch>
        </p:blipFill>
        <p:spPr>
          <a:xfrm>
            <a:off x="5579004" y="1015905"/>
            <a:ext cx="6563302" cy="3880948"/>
          </a:xfrm>
          <a:prstGeom prst="rect">
            <a:avLst/>
          </a:prstGeom>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19 March 2026</a:t>
            </a:r>
          </a:p>
          <a:p>
            <a:r>
              <a:rPr lang="en-GB" sz="1100" dirty="0"/>
              <a:t>Frequency of update: Monthly</a:t>
            </a:r>
          </a:p>
          <a:p>
            <a:r>
              <a:rPr lang="en-GB" sz="1100" dirty="0"/>
              <a:t>Next update: 21 April 2026</a:t>
            </a:r>
          </a:p>
        </p:txBody>
      </p:sp>
      <p:sp>
        <p:nvSpPr>
          <p:cNvPr id="9" name="TextBox 8"/>
          <p:cNvSpPr txBox="1"/>
          <p:nvPr/>
        </p:nvSpPr>
        <p:spPr>
          <a:xfrm>
            <a:off x="105123" y="3802048"/>
            <a:ext cx="5400032"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5"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7">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871410" y="5014798"/>
            <a:ext cx="3581200" cy="1384995"/>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80624" y="948783"/>
            <a:ext cx="6069864" cy="1594001"/>
          </a:xfrm>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US" sz="1400" dirty="0"/>
              <a:t>In February 2026, the wards with the highest numbers of claimants were Hinton &amp; </a:t>
            </a:r>
            <a:r>
              <a:rPr lang="en-US" sz="1400" dirty="0" err="1"/>
              <a:t>Hunderton</a:t>
            </a:r>
            <a:r>
              <a:rPr lang="en-US" sz="1400" dirty="0"/>
              <a:t> (150), Leominster East (130), Newton Farm (125) and Central (120). The lowest numbers were is Castle (20) and Kerne Bridge (20).</a:t>
            </a:r>
          </a:p>
        </p:txBody>
      </p:sp>
      <p:pic>
        <p:nvPicPr>
          <p:cNvPr id="3" name="Picture 2" descr="Bar chart showing the current number of claimants in each Herefordshire ward in February 2026.">
            <a:extLst>
              <a:ext uri="{FF2B5EF4-FFF2-40B4-BE49-F238E27FC236}">
                <a16:creationId xmlns:a16="http://schemas.microsoft.com/office/drawing/2014/main" id="{FF99F5E6-EDC2-8BDD-B566-7971049530CD}"/>
              </a:ext>
            </a:extLst>
          </p:cNvPr>
          <p:cNvPicPr>
            <a:picLocks noChangeAspect="1"/>
          </p:cNvPicPr>
          <p:nvPr/>
        </p:nvPicPr>
        <p:blipFill>
          <a:blip r:embed="rId3"/>
          <a:stretch>
            <a:fillRect/>
          </a:stretch>
        </p:blipFill>
        <p:spPr>
          <a:xfrm>
            <a:off x="6371176" y="948783"/>
            <a:ext cx="5672471" cy="5922861"/>
          </a:xfrm>
          <a:prstGeom prst="rect">
            <a:avLst/>
          </a:prstGeom>
          <a:ln>
            <a:solidFill>
              <a:schemeClr val="tx1"/>
            </a:solidFill>
          </a:ln>
        </p:spPr>
      </p:pic>
      <p:sp>
        <p:nvSpPr>
          <p:cNvPr id="10" name="TextBox 9"/>
          <p:cNvSpPr txBox="1"/>
          <p:nvPr/>
        </p:nvSpPr>
        <p:spPr>
          <a:xfrm>
            <a:off x="3725574" y="5199211"/>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19 March 2026</a:t>
            </a:r>
          </a:p>
          <a:p>
            <a:r>
              <a:rPr lang="en-GB" sz="1100" dirty="0"/>
              <a:t>Frequency of update: Monthly</a:t>
            </a:r>
          </a:p>
          <a:p>
            <a:r>
              <a:rPr lang="en-GB" sz="1100" dirty="0"/>
              <a:t>Next update: 21 April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315687"/>
            <a:ext cx="9678389" cy="468560"/>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8"/>
            <a:ext cx="5867401" cy="4648591"/>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In February 2026, the wards with the highest claimant count rates were Hinton &amp; </a:t>
            </a:r>
            <a:r>
              <a:rPr lang="en-GB" dirty="0" err="1"/>
              <a:t>Hunderton</a:t>
            </a:r>
            <a:r>
              <a:rPr lang="en-GB" dirty="0"/>
              <a:t> (5.5%), Leominster East (5.0) and Central (4.9%).  </a:t>
            </a:r>
          </a:p>
          <a:p>
            <a:pPr marL="285750" indent="-285750">
              <a:lnSpc>
                <a:spcPct val="110000"/>
              </a:lnSpc>
              <a:buFont typeface="Arial" panose="020B0604020202020204" pitchFamily="34" charset="0"/>
              <a:buChar char="•"/>
            </a:pPr>
            <a:r>
              <a:rPr lang="en-GB" dirty="0"/>
              <a:t>The lowest rates were in Castle (1.2%), Kerne Bridge (1.2%).</a:t>
            </a:r>
          </a:p>
          <a:p>
            <a:pPr marL="285750" indent="-285750">
              <a:lnSpc>
                <a:spcPct val="110000"/>
              </a:lnSpc>
              <a:buFont typeface="Arial" panose="020B0604020202020204" pitchFamily="34" charset="0"/>
              <a:buChar char="•"/>
            </a:pPr>
            <a:r>
              <a:rPr lang="en-GB" dirty="0"/>
              <a:t>The rate for Herefordshire overall was 2.6%.</a:t>
            </a:r>
          </a:p>
        </p:txBody>
      </p:sp>
      <p:pic>
        <p:nvPicPr>
          <p:cNvPr id="7" name="Content Placeholder 6" descr="Bar chart showing the current claimant count rate as a proportion of the working-age population for each Herefordshire ward in February 2026.">
            <a:extLst>
              <a:ext uri="{FF2B5EF4-FFF2-40B4-BE49-F238E27FC236}">
                <a16:creationId xmlns:a16="http://schemas.microsoft.com/office/drawing/2014/main" id="{E44DFD69-9B34-CCF3-343F-42C820CFE5FF}"/>
              </a:ext>
            </a:extLst>
          </p:cNvPr>
          <p:cNvPicPr>
            <a:picLocks noGrp="1" noChangeAspect="1"/>
          </p:cNvPicPr>
          <p:nvPr>
            <p:ph idx="1"/>
          </p:nvPr>
        </p:nvPicPr>
        <p:blipFill>
          <a:blip r:embed="rId2"/>
          <a:stretch>
            <a:fillRect/>
          </a:stretch>
        </p:blipFill>
        <p:spPr>
          <a:xfrm>
            <a:off x="6260757" y="987425"/>
            <a:ext cx="5872316" cy="5689172"/>
          </a:xfrm>
          <a:prstGeom prst="rect">
            <a:avLst/>
          </a:prstGeom>
          <a:ln>
            <a:solidFill>
              <a:schemeClr val="tx1"/>
            </a:solidFill>
          </a:ln>
        </p:spPr>
      </p:pic>
      <p:sp>
        <p:nvSpPr>
          <p:cNvPr id="6" name="TextBox 5"/>
          <p:cNvSpPr txBox="1"/>
          <p:nvPr/>
        </p:nvSpPr>
        <p:spPr>
          <a:xfrm>
            <a:off x="3393990" y="5907156"/>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19 March 2026</a:t>
            </a:r>
          </a:p>
          <a:p>
            <a:r>
              <a:rPr lang="en-GB" sz="1100" dirty="0"/>
              <a:t>Frequency of update: Monthly</a:t>
            </a:r>
          </a:p>
          <a:p>
            <a:r>
              <a:rPr lang="en-GB" sz="1100" dirty="0"/>
              <a:t>Next update: 21 April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579931"/>
          </a:xfrm>
        </p:spPr>
        <p:txBody>
          <a:bodyPr>
            <a:normAutofit/>
          </a:bodyPr>
          <a:lstStyle/>
          <a:p>
            <a:r>
              <a:rPr lang="en-GB" dirty="0"/>
              <a:t>Long-term sickness</a:t>
            </a:r>
          </a:p>
        </p:txBody>
      </p:sp>
      <p:sp>
        <p:nvSpPr>
          <p:cNvPr id="9" name="Text Placeholder 8"/>
          <p:cNvSpPr>
            <a:spLocks noGrp="1"/>
          </p:cNvSpPr>
          <p:nvPr>
            <p:ph type="body" sz="half" idx="2"/>
          </p:nvPr>
        </p:nvSpPr>
        <p:spPr>
          <a:xfrm>
            <a:off x="78068" y="579931"/>
            <a:ext cx="7770532" cy="6257732"/>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According to </a:t>
            </a:r>
            <a:r>
              <a:rPr lang="en-GB" sz="1100" dirty="0">
                <a:hlinkClick r:id="rId5"/>
              </a:rPr>
              <a:t>UK Government analysis</a:t>
            </a:r>
            <a:r>
              <a:rPr lang="en-GB" sz="1100" dirty="0"/>
              <a:t>, as of late 2024/early 2025, approximately 2.8 million working-age people in the UK were economically inactive due to long-term sickness or ill health; a significant rise of around 800,000 since 2019, making long-term sickness the primary driver of economic inactivity in the UK.   Long-term sickness accounts for roughly one-third of all economically inactive people.  Many, often with mental health or musculoskeletal conditions, are unable to work, with 300,000 people leaving the workforce annually due to poor mental health.  Without intervention, this number could rise further, with RSPH forecasting up to 3.37 million by 2035</a:t>
            </a:r>
            <a:r>
              <a:rPr lang="en-GB" sz="1100" dirty="0">
                <a:hlinkClick r:id="rId6"/>
              </a:rPr>
              <a:t>.</a:t>
            </a:r>
            <a:r>
              <a:rPr lang="en-GB" sz="1100" dirty="0"/>
              <a:t>   </a:t>
            </a:r>
            <a:r>
              <a:rPr lang="en-GB" sz="1100" dirty="0">
                <a:hlinkClick r:id="rId6"/>
              </a:rPr>
              <a:t>IFS research </a:t>
            </a:r>
            <a:r>
              <a:rPr lang="en-GB" sz="1100" dirty="0"/>
              <a:t>has found that ‘over decades, the gap between the degrees of support provided for unemployed claimants and for those with health problems has widened…potentially increasing the incentive to claim health-related benefits rather than unemployment benefits.’  </a:t>
            </a:r>
          </a:p>
          <a:p>
            <a:pPr>
              <a:lnSpc>
                <a:spcPct val="120000"/>
              </a:lnSpc>
            </a:pPr>
            <a:r>
              <a:rPr lang="en-GB" sz="1100" dirty="0"/>
              <a:t>Internationally, the UK is the only G7  country with fewer people in work now than before the pandemic (</a:t>
            </a:r>
            <a:r>
              <a:rPr lang="en-GB" sz="1100" dirty="0">
                <a:hlinkClick r:id="rId7"/>
              </a:rPr>
              <a:t>PWC</a:t>
            </a:r>
            <a:r>
              <a:rPr lang="en-GB" sz="1100" dirty="0"/>
              <a:t>).  In June 2023, </a:t>
            </a:r>
            <a:r>
              <a:rPr lang="en-GB" sz="1100" dirty="0">
                <a:hlinkClick r:id="rId8"/>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9"/>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10"/>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According to the ONS </a:t>
            </a:r>
            <a:r>
              <a:rPr lang="en-GB" sz="1100" dirty="0">
                <a:hlinkClick r:id="rId11"/>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2"/>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3"/>
          <a:stretch>
            <a:fillRect/>
          </a:stretch>
        </p:blipFill>
        <p:spPr>
          <a:xfrm>
            <a:off x="7935684" y="983003"/>
            <a:ext cx="4178245"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4"/>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935685" y="4530739"/>
            <a:ext cx="4178245"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5">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16">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82" y="308507"/>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4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2,766 (provisional) in August 2025.  In addition, a small number of claimants (64 in August 2025) whose claims were made prior to October 2008 are still in receipt of Incapacity Benefit and Severe Disablement Allowance. </a:t>
            </a:r>
          </a:p>
        </p:txBody>
      </p:sp>
      <p:pic>
        <p:nvPicPr>
          <p:cNvPr id="7" name="Content Placeholder 6"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C55492C8-80E0-EF23-AEA5-618A62633AB0}"/>
              </a:ext>
            </a:extLst>
          </p:cNvPr>
          <p:cNvPicPr>
            <a:picLocks noGrp="1" noChangeAspect="1"/>
          </p:cNvPicPr>
          <p:nvPr>
            <p:ph idx="1"/>
          </p:nvPr>
        </p:nvPicPr>
        <p:blipFill>
          <a:blip r:embed="rId5"/>
          <a:stretch>
            <a:fillRect/>
          </a:stretch>
        </p:blipFill>
        <p:spPr>
          <a:xfrm>
            <a:off x="5893238" y="1193782"/>
            <a:ext cx="6183279" cy="3716546"/>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18 February 2026</a:t>
            </a:r>
          </a:p>
          <a:p>
            <a:r>
              <a:rPr lang="en-GB" sz="1100" dirty="0"/>
              <a:t>Next update:  May 2026</a:t>
            </a:r>
          </a:p>
        </p:txBody>
      </p:sp>
    </p:spTree>
    <p:extLst>
      <p:ext uri="{BB962C8B-B14F-4D97-AF65-F5344CB8AC3E}">
        <p14:creationId xmlns:p14="http://schemas.microsoft.com/office/powerpoint/2010/main" val="25505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80010"/>
            <a:ext cx="5282190" cy="581891"/>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rose slightly in February 2026 to 3,223 and was slightly higher than the same month last year but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in 2024-25 and is currently higher than nationally and regionally.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rose in February 2026 to 2,895 (2.6%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remained unchanged in February 2026: the Consumer Prices Index (CPI) rose by 3.0% in the 12 months to February 2026, the same as in January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recent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258343"/>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3.2% in the 12 months to February 2026, unchanged from the 12 months to January.  On a monthly basis, CPIH rose by 0.4% in February 2026, the same rate as in February 2025.</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3.0% in the 12 months to February 2026, unchanged from the 12 months to January.  On a monthly basis, CPI rose by 0.4% in February 2026, the same rate as in February 2025.</a:t>
            </a:r>
          </a:p>
          <a:p>
            <a:pPr marL="285750" indent="-285750">
              <a:lnSpc>
                <a:spcPct val="120000"/>
              </a:lnSpc>
              <a:buFont typeface="Arial" panose="020B0604020202020204" pitchFamily="34" charset="0"/>
              <a:buChar char="•"/>
            </a:pPr>
            <a:r>
              <a:rPr lang="en-GB" sz="4800" dirty="0"/>
              <a:t>Clothing made the largest upward contribution to the monthly change in both CPIH and CPI annual rates; motor fuels made the largest, offsetting, downward contribution.</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3.4% in the 12 months to February 2026, up from 3.3% in the 12 months to January; the CPIH goods annual rate was unchanged at 1.6%, while the CPIH services annual rate eased slightly from 4.3% to 4.2%.</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3.2% in the 12 months to February 2026, up from 3.1% in the 12 months to January; the CPI goods annual rate was unchanged at 1.6%, while the CPI services annual rate eased slightly from 4.4% to 4.3%.</a:t>
            </a:r>
          </a:p>
        </p:txBody>
      </p:sp>
      <p:pic>
        <p:nvPicPr>
          <p:cNvPr id="10" name="Picture Placeholder 9" descr="Chart showing annual CPIH and CPI inflation rates since February 2016.  CPIH and CPI annual inflation rates in February 2026 were unchanged from January 2026.">
            <a:extLst>
              <a:ext uri="{FF2B5EF4-FFF2-40B4-BE49-F238E27FC236}">
                <a16:creationId xmlns:a16="http://schemas.microsoft.com/office/drawing/2014/main" id="{2B8BD1E8-63B2-DD92-BE57-37637B99940D}"/>
              </a:ext>
            </a:extLst>
          </p:cNvPr>
          <p:cNvPicPr>
            <a:picLocks noGrp="1" noChangeAspect="1"/>
          </p:cNvPicPr>
          <p:nvPr>
            <p:ph type="pic" idx="1"/>
          </p:nvPr>
        </p:nvPicPr>
        <p:blipFill>
          <a:blip r:embed="rId3"/>
          <a:srcRect l="337" r="337"/>
          <a:stretch>
            <a:fillRect/>
          </a:stretch>
        </p:blipFill>
        <p:spPr>
          <a:xfrm>
            <a:off x="6153543" y="1083474"/>
            <a:ext cx="5940981" cy="4691052"/>
          </a:xfrm>
          <a:prstGeom prst="rect">
            <a:avLst/>
          </a:prstGeo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25 March 2026</a:t>
            </a:r>
          </a:p>
          <a:p>
            <a:pPr lvl="0">
              <a:defRPr/>
            </a:pPr>
            <a:r>
              <a:rPr lang="en-GB" sz="1100" dirty="0">
                <a:solidFill>
                  <a:prstClr val="black"/>
                </a:solidFill>
              </a:rPr>
              <a:t>Frequency of update: Monthly</a:t>
            </a:r>
          </a:p>
          <a:p>
            <a:pPr lvl="0">
              <a:defRPr/>
            </a:pPr>
            <a:r>
              <a:rPr lang="en-GB" sz="1100" dirty="0">
                <a:solidFill>
                  <a:prstClr val="black"/>
                </a:solidFill>
              </a:rPr>
              <a:t>Next update:  22 April 2026</a:t>
            </a:r>
            <a:endParaRPr lang="en-GB" sz="1100" dirty="0"/>
          </a:p>
        </p:txBody>
      </p:sp>
      <p:sp>
        <p:nvSpPr>
          <p:cNvPr id="3" name="TextBox 2"/>
          <p:cNvSpPr txBox="1"/>
          <p:nvPr/>
        </p:nvSpPr>
        <p:spPr>
          <a:xfrm>
            <a:off x="151967" y="5464275"/>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578708"/>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hlinkClick r:id="rId2"/>
              </a:rPr>
              <a:t>ONS reports</a:t>
            </a:r>
            <a:r>
              <a:rPr lang="en-GB" sz="1200" dirty="0"/>
              <a:t> that for the period from November 2025 to January 2026, annual growth in employees' average earnings was 3.8% for regular earnings (excluding bonuses) and 3.9% for total earnings (including bonuses).  Annual growth in real terms, adjusted for inflation using the Consumer Prices Index including owner occupiers' housing costs (CPIH), was 0.4% for regular pay and 0.5% for total pay.</a:t>
            </a:r>
          </a:p>
          <a:p>
            <a:pPr marL="285750" indent="-285750">
              <a:lnSpc>
                <a:spcPct val="120000"/>
              </a:lnSpc>
              <a:buFont typeface="Arial" panose="020B0604020202020204" pitchFamily="34" charset="0"/>
              <a:buChar char="•"/>
            </a:pPr>
            <a:r>
              <a:rPr lang="en-GB" sz="1200" dirty="0"/>
              <a:t>In 2024, the </a:t>
            </a:r>
            <a:r>
              <a:rPr lang="en-US" sz="1200" dirty="0">
                <a:hlinkClick r:id="rId3"/>
              </a:rPr>
              <a:t>IFS has reported </a:t>
            </a:r>
            <a:r>
              <a:rPr lang="en-US" sz="1200" dirty="0"/>
              <a:t>that t</a:t>
            </a:r>
            <a:r>
              <a:rPr lang="en-GB" sz="1200" dirty="0"/>
              <a:t>he UK had gone from one of the fastest growers for working-age incomes among developed countries pre-2007, to one of the slower performers. While growth slowed across the board, the UK’s growth from 2007 to 2019 (6%) was well below that of the US (12%) and Germany (16%).  </a:t>
            </a:r>
            <a:r>
              <a:rPr lang="en-US" sz="1200" dirty="0">
                <a:hlinkClick r:id="rId4"/>
              </a:rPr>
              <a:t>IFS research </a:t>
            </a:r>
            <a:r>
              <a:rPr lang="en-US" sz="12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200" b="1" dirty="0"/>
              <a:t>Workplace-based </a:t>
            </a:r>
            <a:r>
              <a:rPr lang="en-US" sz="12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2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200" dirty="0"/>
              <a:t>In 2025, Herefordshire ranked 9</a:t>
            </a:r>
            <a:r>
              <a:rPr lang="en-US" sz="1200" baseline="30000" dirty="0"/>
              <a:t>th</a:t>
            </a:r>
            <a:r>
              <a:rPr lang="en-US" sz="1200" dirty="0"/>
              <a:t> of the 14 comparator West Midlands authorities.</a:t>
            </a:r>
            <a:endParaRPr lang="en-GB" sz="12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321904" y="5537512"/>
            <a:ext cx="5801324"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30875"/>
            <a:ext cx="5194075" cy="3023689"/>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914968" y="3903035"/>
            <a:ext cx="4122755"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lower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4" name="Table 3" descr="Table showing median self-employment income in 2022-23for each West Midlands unitary, county or metropolitan borough area.">
            <a:extLst>
              <a:ext uri="{FF2B5EF4-FFF2-40B4-BE49-F238E27FC236}">
                <a16:creationId xmlns:a16="http://schemas.microsoft.com/office/drawing/2014/main" id="{E119DB16-17D6-D54F-BF5F-8736B44E401E}"/>
              </a:ext>
            </a:extLst>
          </p:cNvPr>
          <p:cNvGraphicFramePr>
            <a:graphicFrameLocks noGrp="1"/>
          </p:cNvGraphicFramePr>
          <p:nvPr>
            <p:extLst>
              <p:ext uri="{D42A27DB-BD31-4B8C-83A1-F6EECF244321}">
                <p14:modId xmlns:p14="http://schemas.microsoft.com/office/powerpoint/2010/main" val="1562543283"/>
              </p:ext>
            </p:extLst>
          </p:nvPr>
        </p:nvGraphicFramePr>
        <p:xfrm>
          <a:off x="7422078" y="1173348"/>
          <a:ext cx="4588587" cy="4532177"/>
        </p:xfrm>
        <a:graphic>
          <a:graphicData uri="http://schemas.openxmlformats.org/drawingml/2006/table">
            <a:tbl>
              <a:tblPr firstRow="1"/>
              <a:tblGrid>
                <a:gridCol w="2078873">
                  <a:extLst>
                    <a:ext uri="{9D8B030D-6E8A-4147-A177-3AD203B41FA5}">
                      <a16:colId xmlns:a16="http://schemas.microsoft.com/office/drawing/2014/main" val="3851350263"/>
                    </a:ext>
                  </a:extLst>
                </a:gridCol>
                <a:gridCol w="2509714">
                  <a:extLst>
                    <a:ext uri="{9D8B030D-6E8A-4147-A177-3AD203B41FA5}">
                      <a16:colId xmlns:a16="http://schemas.microsoft.com/office/drawing/2014/main" val="2068217474"/>
                    </a:ext>
                  </a:extLst>
                </a:gridCol>
              </a:tblGrid>
              <a:tr h="1029517">
                <a:tc>
                  <a:txBody>
                    <a:bodyPr/>
                    <a:lstStyle/>
                    <a:p>
                      <a:pPr algn="l" fontAlgn="b">
                        <a:buNone/>
                      </a:pPr>
                      <a:r>
                        <a:rPr lang="en-GB" sz="1600" b="1" i="0" u="none" strike="noStrike" dirty="0">
                          <a:solidFill>
                            <a:srgbClr val="000000"/>
                          </a:solidFill>
                          <a:effectLst/>
                          <a:latin typeface="Calibri" panose="020F0502020204030204" pitchFamily="34" charset="0"/>
                        </a:rPr>
                        <a:t>West Midlands Unitary, County, or </a:t>
                      </a:r>
                      <a:r>
                        <a:rPr lang="en-GB" sz="1600" b="1" i="0" u="none" strike="noStrike" dirty="0" err="1">
                          <a:solidFill>
                            <a:srgbClr val="000000"/>
                          </a:solidFill>
                          <a:effectLst/>
                          <a:latin typeface="Calibri" panose="020F0502020204030204" pitchFamily="34" charset="0"/>
                        </a:rPr>
                        <a:t>Metropiltan</a:t>
                      </a:r>
                      <a:r>
                        <a:rPr lang="en-GB" sz="1600" b="1" i="0" u="none" strike="noStrike" dirty="0">
                          <a:solidFill>
                            <a:srgbClr val="000000"/>
                          </a:solidFill>
                          <a:effectLst/>
                          <a:latin typeface="Calibri" panose="020F0502020204030204" pitchFamily="34" charset="0"/>
                        </a:rPr>
                        <a:t>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GB" sz="1600" b="1" i="0" u="none" strike="noStrike">
                          <a:solidFill>
                            <a:srgbClr val="000000"/>
                          </a:solidFill>
                          <a:effectLst/>
                          <a:latin typeface="Calibri" panose="020F0502020204030204" pitchFamily="34" charset="0"/>
                        </a:rPr>
                        <a:t>Self-employment income 2022-23: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73583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65216760"/>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Walsall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17,000</a:t>
                      </a:r>
                    </a:p>
                  </a:txBody>
                  <a:tcPr marL="6350" marR="6350" marT="6350" marB="0" anchor="b">
                    <a:lnL>
                      <a:noFill/>
                    </a:lnL>
                    <a:lnR>
                      <a:noFill/>
                    </a:lnR>
                    <a:lnT>
                      <a:noFill/>
                    </a:lnT>
                    <a:lnB>
                      <a:noFill/>
                    </a:lnB>
                    <a:noFill/>
                  </a:tcPr>
                </a:tc>
                <a:extLst>
                  <a:ext uri="{0D108BD9-81ED-4DB2-BD59-A6C34878D82A}">
                    <a16:rowId xmlns:a16="http://schemas.microsoft.com/office/drawing/2014/main" val="202737049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Sandwell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16,600</a:t>
                      </a:r>
                    </a:p>
                  </a:txBody>
                  <a:tcPr marL="6350" marR="6350" marT="6350" marB="0" anchor="b">
                    <a:lnL>
                      <a:noFill/>
                    </a:lnL>
                    <a:lnR>
                      <a:noFill/>
                    </a:lnR>
                    <a:lnT>
                      <a:noFill/>
                    </a:lnT>
                    <a:lnB>
                      <a:noFill/>
                    </a:lnB>
                    <a:noFill/>
                  </a:tcPr>
                </a:tc>
                <a:extLst>
                  <a:ext uri="{0D108BD9-81ED-4DB2-BD59-A6C34878D82A}">
                    <a16:rowId xmlns:a16="http://schemas.microsoft.com/office/drawing/2014/main" val="237446886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16,500</a:t>
                      </a:r>
                    </a:p>
                  </a:txBody>
                  <a:tcPr marL="6350" marR="6350" marT="6350" marB="0" anchor="b">
                    <a:lnL>
                      <a:noFill/>
                    </a:lnL>
                    <a:lnR>
                      <a:noFill/>
                    </a:lnR>
                    <a:lnT>
                      <a:noFill/>
                    </a:lnT>
                    <a:lnB>
                      <a:noFill/>
                    </a:lnB>
                    <a:noFill/>
                  </a:tcPr>
                </a:tc>
                <a:extLst>
                  <a:ext uri="{0D108BD9-81ED-4DB2-BD59-A6C34878D82A}">
                    <a16:rowId xmlns:a16="http://schemas.microsoft.com/office/drawing/2014/main" val="338677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Solihull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16,300</a:t>
                      </a:r>
                    </a:p>
                  </a:txBody>
                  <a:tcPr marL="6350" marR="6350" marT="6350" marB="0" anchor="b">
                    <a:lnL>
                      <a:noFill/>
                    </a:lnL>
                    <a:lnR>
                      <a:noFill/>
                    </a:lnR>
                    <a:lnT>
                      <a:noFill/>
                    </a:lnT>
                    <a:lnB>
                      <a:noFill/>
                    </a:lnB>
                    <a:noFill/>
                  </a:tcPr>
                </a:tc>
                <a:extLst>
                  <a:ext uri="{0D108BD9-81ED-4DB2-BD59-A6C34878D82A}">
                    <a16:rowId xmlns:a16="http://schemas.microsoft.com/office/drawing/2014/main" val="2009513168"/>
                  </a:ext>
                </a:extLst>
              </a:tr>
              <a:tr h="246744">
                <a:tc>
                  <a:txBody>
                    <a:bodyPr/>
                    <a:lstStyle/>
                    <a:p>
                      <a:pPr algn="l" fontAlgn="b">
                        <a:buNone/>
                      </a:pPr>
                      <a:r>
                        <a:rPr lang="en-GB" sz="1600" b="0" i="0" u="none" strike="noStrike">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FF0000"/>
                          </a:solidFill>
                          <a:effectLst/>
                          <a:latin typeface="Calibri" panose="020F0502020204030204" pitchFamily="34" charset="0"/>
                        </a:rPr>
                        <a:t>15,700</a:t>
                      </a:r>
                    </a:p>
                  </a:txBody>
                  <a:tcPr marL="6350" marR="6350" marT="6350" marB="0" anchor="b">
                    <a:lnL>
                      <a:noFill/>
                    </a:lnL>
                    <a:lnR>
                      <a:noFill/>
                    </a:lnR>
                    <a:lnT>
                      <a:noFill/>
                    </a:lnT>
                    <a:lnB>
                      <a:noFill/>
                    </a:lnB>
                    <a:noFill/>
                  </a:tcPr>
                </a:tc>
                <a:extLst>
                  <a:ext uri="{0D108BD9-81ED-4DB2-BD59-A6C34878D82A}">
                    <a16:rowId xmlns:a16="http://schemas.microsoft.com/office/drawing/2014/main" val="146311370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15,600</a:t>
                      </a:r>
                    </a:p>
                  </a:txBody>
                  <a:tcPr marL="6350" marR="6350" marT="6350" marB="0" anchor="b">
                    <a:lnL>
                      <a:noFill/>
                    </a:lnL>
                    <a:lnR>
                      <a:noFill/>
                    </a:lnR>
                    <a:lnT>
                      <a:noFill/>
                    </a:lnT>
                    <a:lnB>
                      <a:noFill/>
                    </a:lnB>
                    <a:noFill/>
                  </a:tcPr>
                </a:tc>
                <a:extLst>
                  <a:ext uri="{0D108BD9-81ED-4DB2-BD59-A6C34878D82A}">
                    <a16:rowId xmlns:a16="http://schemas.microsoft.com/office/drawing/2014/main" val="25498364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15,500</a:t>
                      </a:r>
                    </a:p>
                  </a:txBody>
                  <a:tcPr marL="6350" marR="6350" marT="6350" marB="0" anchor="b">
                    <a:lnL>
                      <a:noFill/>
                    </a:lnL>
                    <a:lnR>
                      <a:noFill/>
                    </a:lnR>
                    <a:lnT>
                      <a:noFill/>
                    </a:lnT>
                    <a:lnB>
                      <a:noFill/>
                    </a:lnB>
                    <a:noFill/>
                  </a:tcPr>
                </a:tc>
                <a:extLst>
                  <a:ext uri="{0D108BD9-81ED-4DB2-BD59-A6C34878D82A}">
                    <a16:rowId xmlns:a16="http://schemas.microsoft.com/office/drawing/2014/main" val="4023598838"/>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15,400</a:t>
                      </a:r>
                    </a:p>
                  </a:txBody>
                  <a:tcPr marL="6350" marR="6350" marT="6350" marB="0" anchor="b">
                    <a:lnL>
                      <a:noFill/>
                    </a:lnL>
                    <a:lnR>
                      <a:noFill/>
                    </a:lnR>
                    <a:lnT>
                      <a:noFill/>
                    </a:lnT>
                    <a:lnB>
                      <a:noFill/>
                    </a:lnB>
                    <a:noFill/>
                  </a:tcPr>
                </a:tc>
                <a:extLst>
                  <a:ext uri="{0D108BD9-81ED-4DB2-BD59-A6C34878D82A}">
                    <a16:rowId xmlns:a16="http://schemas.microsoft.com/office/drawing/2014/main" val="233390224"/>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Coventry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4258489932"/>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2234582959"/>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15,100</a:t>
                      </a:r>
                    </a:p>
                  </a:txBody>
                  <a:tcPr marL="6350" marR="6350" marT="6350" marB="0" anchor="b">
                    <a:lnL>
                      <a:noFill/>
                    </a:lnL>
                    <a:lnR>
                      <a:noFill/>
                    </a:lnR>
                    <a:lnT>
                      <a:noFill/>
                    </a:lnT>
                    <a:lnB>
                      <a:noFill/>
                    </a:lnB>
                    <a:noFill/>
                  </a:tcPr>
                </a:tc>
                <a:extLst>
                  <a:ext uri="{0D108BD9-81ED-4DB2-BD59-A6C34878D82A}">
                    <a16:rowId xmlns:a16="http://schemas.microsoft.com/office/drawing/2014/main" val="71381641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15,000</a:t>
                      </a:r>
                    </a:p>
                  </a:txBody>
                  <a:tcPr marL="6350" marR="6350" marT="6350" marB="0" anchor="b">
                    <a:lnL>
                      <a:noFill/>
                    </a:lnL>
                    <a:lnR>
                      <a:noFill/>
                    </a:lnR>
                    <a:lnT>
                      <a:noFill/>
                    </a:lnT>
                    <a:lnB>
                      <a:noFill/>
                    </a:lnB>
                    <a:noFill/>
                  </a:tcPr>
                </a:tc>
                <a:extLst>
                  <a:ext uri="{0D108BD9-81ED-4DB2-BD59-A6C34878D82A}">
                    <a16:rowId xmlns:a16="http://schemas.microsoft.com/office/drawing/2014/main" val="1089344271"/>
                  </a:ext>
                </a:extLst>
              </a:tr>
              <a:tr h="246744">
                <a:tc>
                  <a:txBody>
                    <a:bodyPr/>
                    <a:lstStyle/>
                    <a:p>
                      <a:pPr algn="l" fontAlgn="b">
                        <a:buNone/>
                      </a:pPr>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noFill/>
                  </a:tcPr>
                </a:tc>
                <a:extLst>
                  <a:ext uri="{0D108BD9-81ED-4DB2-BD59-A6C34878D82A}">
                    <a16:rowId xmlns:a16="http://schemas.microsoft.com/office/drawing/2014/main" val="2914659077"/>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852030"/>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a:t>
            </a:r>
            <a:r>
              <a:rPr lang="en-GB" sz="1100" dirty="0" err="1"/>
              <a:t>t.b.c</a:t>
            </a:r>
            <a:r>
              <a:rPr lang="en-GB" sz="1100" dirty="0"/>
              <a:t>.</a:t>
            </a:r>
          </a:p>
        </p:txBody>
      </p:sp>
      <p:sp>
        <p:nvSpPr>
          <p:cNvPr id="8" name="TextBox 7"/>
          <p:cNvSpPr txBox="1"/>
          <p:nvPr/>
        </p:nvSpPr>
        <p:spPr>
          <a:xfrm>
            <a:off x="91045" y="5054233"/>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11" y="283270"/>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0" y="973788"/>
            <a:ext cx="5114629" cy="5787214"/>
          </a:xfrm>
          <a:solidFill>
            <a:schemeClr val="bg1"/>
          </a:solidFill>
          <a:ln w="38100">
            <a:solidFill>
              <a:srgbClr val="FFC000"/>
            </a:solidFill>
          </a:ln>
        </p:spPr>
        <p:txBody>
          <a:bodyPr>
            <a:normAutofit fontScale="25000" lnSpcReduction="20000"/>
          </a:bodyPr>
          <a:lstStyle/>
          <a:p>
            <a:pPr>
              <a:lnSpc>
                <a:spcPct val="160000"/>
              </a:lnSpc>
            </a:pPr>
            <a:r>
              <a:rPr lang="en-GB" sz="5600" b="1" dirty="0"/>
              <a:t>Key points</a:t>
            </a:r>
          </a:p>
          <a:p>
            <a:pPr>
              <a:lnSpc>
                <a:spcPct val="160000"/>
              </a:lnSpc>
            </a:pPr>
            <a:r>
              <a:rPr lang="en-GB" sz="4200" dirty="0"/>
              <a:t>In February 2026, before the Iran War, the </a:t>
            </a:r>
            <a:r>
              <a:rPr lang="en-GB" sz="4200" dirty="0">
                <a:hlinkClick r:id="rId3"/>
              </a:rPr>
              <a:t>Resolution Foundation predicted </a:t>
            </a:r>
            <a:r>
              <a:rPr lang="en-GB" sz="4200" dirty="0"/>
              <a:t>that the outlook for UK incomes would be positive over the coming year (2026-27), especially for families in the lower half of the income distribution, but beyond then the living standards outlook for non-pensioner families is set to worsen later in the decade, largely reflecting the OBR’s expectation of dismal real wage growth.</a:t>
            </a:r>
          </a:p>
          <a:p>
            <a:pPr marL="285750" indent="-285750">
              <a:lnSpc>
                <a:spcPct val="160000"/>
              </a:lnSpc>
              <a:buFont typeface="Arial" panose="020B0604020202020204" pitchFamily="34" charset="0"/>
              <a:buChar char="•"/>
            </a:pPr>
            <a:r>
              <a:rPr lang="en-GB" sz="4200" dirty="0">
                <a:hlinkClick r:id="rId4"/>
              </a:rPr>
              <a:t>ONS reports </a:t>
            </a:r>
            <a:r>
              <a:rPr lang="en-GB" sz="4200" dirty="0"/>
              <a:t>that GDHI in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4200" dirty="0"/>
              <a:t>In 2023, Herefordshire’s GDHI per head at current prices was £24,774, lower than England £25,425 but higher than for the West Midlands (£18,900).  GDHI per head of population in Herefordshire increased by 9.0% from 2022, more than England (8.5%) and the West Midlands region (8.4%).</a:t>
            </a:r>
          </a:p>
          <a:p>
            <a:pPr>
              <a:lnSpc>
                <a:spcPct val="160000"/>
              </a:lnSpc>
            </a:pPr>
            <a:r>
              <a:rPr lang="en-GB" sz="42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4200" dirty="0">
                <a:hlinkClick r:id="rId5"/>
              </a:rPr>
              <a:t>relatively large proportion of people of retirement age in Herefordshire</a:t>
            </a:r>
            <a:r>
              <a:rPr lang="en-GB" sz="42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6"/>
          <a:stretch>
            <a:fillRect/>
          </a:stretch>
        </p:blipFill>
        <p:spPr>
          <a:xfrm>
            <a:off x="5225143" y="973788"/>
            <a:ext cx="6857679" cy="3513095"/>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733485" y="4760454"/>
            <a:ext cx="2349339"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7"/>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5225143" y="4552705"/>
            <a:ext cx="4397828" cy="2292935"/>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Autofit/>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2941"/>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192765"/>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a:t>
            </a:r>
            <a:r>
              <a:rPr lang="en-GB" sz="1200" dirty="0">
                <a:hlinkClick r:id="rId3"/>
              </a:rPr>
              <a:t>Universal Credit </a:t>
            </a:r>
            <a:r>
              <a:rPr lang="en-GB" sz="1200" dirty="0"/>
              <a:t>(UC) doubled between March 2020 and May 2020, since when claimant numbers have remained at a high level and are currently on an upward trend. </a:t>
            </a:r>
            <a:r>
              <a:rPr lang="en-US" sz="1200" dirty="0"/>
              <a:t>Provisional data suggest there were 17,397 Universal Credit in claimants in Herefordshire in February 2026, 1,735 more than a year ago and 5,004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In February 2026, the wards with the highest number of UC claimants were </a:t>
            </a:r>
            <a:r>
              <a:rPr lang="en-US" sz="1200" dirty="0"/>
              <a:t>Hinton &amp; Hunderton (965), Newton Farm (952), Leominster East (678), and Red Hill (610). </a:t>
            </a:r>
          </a:p>
          <a:p>
            <a:pPr marL="285750" indent="-285750">
              <a:buFont typeface="Arial" panose="020B0604020202020204" pitchFamily="34" charset="0"/>
              <a:buChar char="•"/>
            </a:pPr>
            <a:r>
              <a:rPr lang="en-GB" sz="1200" dirty="0"/>
              <a:t>In November 2025, there were 14,481 </a:t>
            </a:r>
            <a:r>
              <a:rPr lang="en-GB" sz="1200" b="1" dirty="0"/>
              <a:t>households </a:t>
            </a:r>
            <a:r>
              <a:rPr lang="en-GB" sz="1200" dirty="0"/>
              <a:t>in Herefordshire on Universal Credit, 1,881 more than in November 2024. Of these households 6,751 (47%)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4"/>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F035DD40-11B3-5C71-E528-9F0AEEEAB023}"/>
              </a:ext>
            </a:extLst>
          </p:cNvPr>
          <p:cNvPicPr>
            <a:picLocks noChangeAspect="1"/>
          </p:cNvPicPr>
          <p:nvPr/>
        </p:nvPicPr>
        <p:blipFill>
          <a:blip r:embed="rId5"/>
          <a:stretch>
            <a:fillRect/>
          </a:stretch>
        </p:blipFill>
        <p:spPr>
          <a:xfrm>
            <a:off x="5527912" y="1029905"/>
            <a:ext cx="6583861" cy="4039806"/>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March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April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US" sz="1000" b="0" i="0" u="none" strike="noStrike" kern="1200" cap="none" spc="0" normalizeH="0" baseline="0" noProof="0" dirty="0">
                <a:ln>
                  <a:noFill/>
                </a:ln>
                <a:solidFill>
                  <a:srgbClr val="747474"/>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rgbClr val="747474"/>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rgbClr val="747474"/>
                </a:solidFill>
                <a:effectLst/>
                <a:uLnTx/>
                <a:uFillTx/>
                <a:latin typeface="Arial" panose="020B0604020202020204"/>
                <a:ea typeface="+mn-ea"/>
                <a:cs typeface="+mn-cs"/>
              </a:rPr>
              <a:t> for the month.  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 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4967"/>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4034644"/>
          </a:xfrm>
          <a:prstGeom prst="rect">
            <a:avLst/>
          </a:prstGeom>
          <a:ln w="38100">
            <a:solidFill>
              <a:srgbClr val="FFC000"/>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In September 2025,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hlinkClick r:id="rId3"/>
              </a:rPr>
              <a:t>the Living Wage Foundation reported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that a low pension negatively affects older people’s health, wellbeing and quality of life. Over half (54%) of people on a low pension were struggling to cover their bills, with some groups, such as people renting their homes, people with health conditions, and people living alone struggling disproportionately. Many were also cutting discretionary spending, and report that their financial difficulties are negatively affecting their mental health, anxiety and sleep. </a:t>
            </a: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43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4,532 in February 2020 to 3,888 in </a:t>
            </a:r>
            <a:r>
              <a:rPr lang="en-GB" sz="3700" dirty="0">
                <a:solidFill>
                  <a:prstClr val="black"/>
                </a:solidFill>
                <a:latin typeface="Arial" panose="020B0604020202020204"/>
              </a:rPr>
              <a:t>August</a:t>
            </a:r>
            <a:r>
              <a:rPr kumimoji="0" lang="en-GB" sz="3700" b="0" i="0" u="none" strike="noStrike" kern="1200" cap="none" spc="0" normalizeH="0" baseline="0" noProof="0" dirty="0">
                <a:ln>
                  <a:noFill/>
                </a:ln>
                <a:solidFill>
                  <a:prstClr val="black"/>
                </a:solidFill>
                <a:effectLst/>
                <a:uLnTx/>
                <a:uFillTx/>
                <a:latin typeface="Arial" panose="020B0604020202020204"/>
              </a:rPr>
              <a:t> 2025. </a:t>
            </a:r>
          </a:p>
          <a:p>
            <a:pPr>
              <a:lnSpc>
                <a:spcPct val="110000"/>
              </a:lnSpc>
              <a:defRPr/>
            </a:pPr>
            <a:r>
              <a:rPr lang="en-GB" sz="3700" dirty="0"/>
              <a:t>In August 2025, the wards with the highest number of pension credit claimants were </a:t>
            </a:r>
            <a:r>
              <a:rPr lang="en-US" sz="3700" dirty="0"/>
              <a:t>Leominster East (179) Hinton &amp; Hunderton (134), Kington (131) and Widemarsh (130).</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descr="Bar chart showing the numbers of Pension Credit claimants in Herefordshire each quarter from February 2020 to August 2025. The number of claimants has gradually fallen over this period.">
            <a:extLst>
              <a:ext uri="{FF2B5EF4-FFF2-40B4-BE49-F238E27FC236}">
                <a16:creationId xmlns:a16="http://schemas.microsoft.com/office/drawing/2014/main" id="{80A3509B-190E-8A4B-4D38-C8377102EDE2}"/>
              </a:ext>
            </a:extLst>
          </p:cNvPr>
          <p:cNvPicPr>
            <a:picLocks noChangeAspect="1"/>
          </p:cNvPicPr>
          <p:nvPr/>
        </p:nvPicPr>
        <p:blipFill>
          <a:blip r:embed="rId4"/>
          <a:stretch>
            <a:fillRect/>
          </a:stretch>
        </p:blipFill>
        <p:spPr>
          <a:xfrm>
            <a:off x="4753790" y="1008397"/>
            <a:ext cx="7353746" cy="4050792"/>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May 2026</a:t>
            </a:r>
          </a:p>
        </p:txBody>
      </p:sp>
      <p:sp>
        <p:nvSpPr>
          <p:cNvPr id="3" name="TextBox 2"/>
          <p:cNvSpPr txBox="1"/>
          <p:nvPr/>
        </p:nvSpPr>
        <p:spPr>
          <a:xfrm>
            <a:off x="155600" y="5113445"/>
            <a:ext cx="7765390" cy="1200329"/>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73132"/>
            <a:ext cx="5210938" cy="651320"/>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dirty="0"/>
              <a:t>The </a:t>
            </a:r>
            <a:r>
              <a:rPr lang="en-GB" sz="1400" b="1" dirty="0"/>
              <a:t>average house prices </a:t>
            </a:r>
            <a:r>
              <a:rPr lang="en-GB" sz="1400" dirty="0"/>
              <a:t>in Herefordshire in January 2026 (£283,000) was similar to a year ago.   </a:t>
            </a:r>
            <a:r>
              <a:rPr lang="en-GB" sz="1400" b="1" dirty="0"/>
              <a:t>Housing affordability </a:t>
            </a:r>
            <a:r>
              <a:rPr lang="en-GB" sz="1400"/>
              <a:t>improved slightly in </a:t>
            </a:r>
            <a:r>
              <a:rPr lang="en-GB" sz="1400" dirty="0"/>
              <a:t>2025 but </a:t>
            </a:r>
            <a:r>
              <a:rPr lang="en-GB" sz="1400"/>
              <a:t>remains worse </a:t>
            </a:r>
            <a:r>
              <a:rPr lang="en-GB" sz="1400" dirty="0"/>
              <a:t>than nationally and regionally. </a:t>
            </a:r>
          </a:p>
          <a:p>
            <a:pPr>
              <a:lnSpc>
                <a:spcPct val="120000"/>
              </a:lnSpc>
            </a:pPr>
            <a:r>
              <a:rPr lang="en-GB" sz="1400" b="1" dirty="0"/>
              <a:t>Average monthly rent</a:t>
            </a:r>
            <a:r>
              <a:rPr lang="en-GB" sz="1400" dirty="0"/>
              <a:t> (all property types) in Herefordshire was £820 in February 2026, an annual increase of 4.9%. In Q3 2025, the numbers of </a:t>
            </a:r>
            <a:r>
              <a:rPr lang="en-GB" sz="1400" b="1" dirty="0"/>
              <a:t>mortgage possessions </a:t>
            </a:r>
            <a:r>
              <a:rPr lang="en-GB" sz="1400" dirty="0"/>
              <a:t>in Herefordshire fell from the previous quarter to 13.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10,366 people entitled to </a:t>
            </a:r>
            <a:r>
              <a:rPr lang="en-GB" sz="1400" b="1" dirty="0"/>
              <a:t>Personal Independence Payment </a:t>
            </a:r>
            <a:r>
              <a:rPr lang="en-GB" sz="1400" dirty="0"/>
              <a:t>in Herefordshire, an increase of 66%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4890867"/>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on average in January 2026 house prices fell by 0.2% from December 2025. The annual price rise of 1.1% took the average property value to £290,000.  In the West Midlands region, the average house price was £247,000, an annual change of +2.4% and 0.3%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£283,000 in January 2026 (provisional), similar to January 2025.</a:t>
            </a:r>
          </a:p>
          <a:p>
            <a:pPr marL="285750" indent="-285750">
              <a:lnSpc>
                <a:spcPct val="120000"/>
              </a:lnSpc>
              <a:buFont typeface="Arial" panose="020B0604020202020204" pitchFamily="34" charset="0"/>
              <a:buChar char="•"/>
            </a:pPr>
            <a:r>
              <a:rPr lang="en-GB" sz="1200" dirty="0"/>
              <a:t>For each property type, average prices as of January 2026 in Herefordshire were detached properties: £433,000, semi-detached properties: £274,000, terraced properties: £206,000, flats and maisonettes: £126,000.  Since January 2005, the trend in house price inflation in Herefordshire has been broadly similar to nationally and regionally (see chart).</a:t>
            </a:r>
          </a:p>
        </p:txBody>
      </p:sp>
      <p:pic>
        <p:nvPicPr>
          <p:cNvPr id="8" name="Content Placeholder 7" descr="Trend chart showing annual change in house prices in Herefordshire from January 2005 to January 2026,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3BECC701-FC45-2A31-5CB8-52372A8865EE}"/>
              </a:ext>
            </a:extLst>
          </p:cNvPr>
          <p:cNvPicPr>
            <a:picLocks noGrp="1" noChangeAspect="1"/>
          </p:cNvPicPr>
          <p:nvPr>
            <p:ph idx="1"/>
          </p:nvPr>
        </p:nvPicPr>
        <p:blipFill>
          <a:blip r:embed="rId5"/>
          <a:stretch>
            <a:fillRect/>
          </a:stretch>
        </p:blipFill>
        <p:spPr>
          <a:xfrm>
            <a:off x="5798916" y="1020075"/>
            <a:ext cx="6279755" cy="4489473"/>
          </a:xfrm>
          <a:prstGeom prst="rect">
            <a:avLst/>
          </a:prstGeom>
          <a:ln>
            <a:solidFill>
              <a:schemeClr val="tx1"/>
            </a:solidFill>
          </a:ln>
        </p:spPr>
      </p:pic>
      <p:sp>
        <p:nvSpPr>
          <p:cNvPr id="6" name="TextBox 5"/>
          <p:cNvSpPr txBox="1"/>
          <p:nvPr/>
        </p:nvSpPr>
        <p:spPr>
          <a:xfrm>
            <a:off x="9948280" y="5526222"/>
            <a:ext cx="2130391"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25 March 2026</a:t>
            </a:r>
          </a:p>
          <a:p>
            <a:r>
              <a:rPr lang="en-GB" sz="1100" dirty="0"/>
              <a:t>Next update: 22 April 2026</a:t>
            </a:r>
          </a:p>
        </p:txBody>
      </p:sp>
    </p:spTree>
    <p:extLst>
      <p:ext uri="{BB962C8B-B14F-4D97-AF65-F5344CB8AC3E}">
        <p14:creationId xmlns:p14="http://schemas.microsoft.com/office/powerpoint/2010/main" val="2481875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722072"/>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981280"/>
            <a:ext cx="5684817" cy="5876720"/>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in 2025, the median average home in England, at £300,000, cost 7.6 times the median annual average earnings of a full-time employee (£39,300); in Wales, the average home (£213,000) was 6.0 times the median annual average earnings (£35,800).  Affordability in England and Wales has continued to improve in 2025, after ratios peaked in 2021; since 2021 median house sales prices have increased by 5%, while average earnings have increased by 25%.  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2025, the ratio of median house price to median annual workplace-based earnings in Herefordshire was 8.73, down from 8.78 in 2023 but still higher than in England (7.51) and the West Midlands region (6.75).</a:t>
            </a:r>
          </a:p>
          <a:p>
            <a:pPr marL="285750" indent="-285750">
              <a:lnSpc>
                <a:spcPct val="120000"/>
              </a:lnSpc>
              <a:buFont typeface="Arial" panose="020B0604020202020204" pitchFamily="34" charset="0"/>
              <a:buChar char="•"/>
            </a:pPr>
            <a:r>
              <a:rPr lang="en-GB" sz="1100" dirty="0">
                <a:hlinkClick r:id="rId4"/>
              </a:rPr>
              <a:t>ONS data </a:t>
            </a:r>
            <a:r>
              <a:rPr lang="en-GB" sz="1100" dirty="0"/>
              <a:t>show that in 2024 there were 2,194 residential property sales in Herefordshire, down slightly from 2,274 in 2023, of which 720 were first-time buyer sales, up from 586 in 2023.   Between 2013 and 2024 dwelling stock increased from 83,183 to 90,954 (+7,771).  ONS has produced an </a:t>
            </a:r>
            <a:r>
              <a:rPr lang="en-GB" sz="1100" dirty="0">
                <a:hlinkClick r:id="rId5"/>
              </a:rPr>
              <a:t>interactive map </a:t>
            </a:r>
            <a:r>
              <a:rPr lang="en-GB" sz="1100" dirty="0"/>
              <a:t>comparing first-time buyer mortgage sales per 1,000 dwellings for local authorities in the United Kingdom between 2013 to 2024.</a:t>
            </a:r>
          </a:p>
        </p:txBody>
      </p:sp>
      <p:pic>
        <p:nvPicPr>
          <p:cNvPr id="6" name="Picture 5" descr="Line graph showing temporal change in housing affordability in Herefordshire, England and the West Midlands since 1999.  The ratio of median house price to median gross annual workplace-based earnings has remained higher in Herefordshire than in England or the West Midlands as a whole throughout the period.">
            <a:extLst>
              <a:ext uri="{FF2B5EF4-FFF2-40B4-BE49-F238E27FC236}">
                <a16:creationId xmlns:a16="http://schemas.microsoft.com/office/drawing/2014/main" id="{DD39D6BA-A387-5DE5-A10F-12C75A0DCD41}"/>
              </a:ext>
            </a:extLst>
          </p:cNvPr>
          <p:cNvPicPr>
            <a:picLocks noChangeAspect="1"/>
          </p:cNvPicPr>
          <p:nvPr/>
        </p:nvPicPr>
        <p:blipFill>
          <a:blip r:embed="rId6"/>
          <a:stretch>
            <a:fillRect/>
          </a:stretch>
        </p:blipFill>
        <p:spPr>
          <a:xfrm>
            <a:off x="5937813" y="981280"/>
            <a:ext cx="5949387" cy="4332271"/>
          </a:xfrm>
          <a:prstGeom prst="rect">
            <a:avLst/>
          </a:prstGeom>
          <a:ln>
            <a:solidFill>
              <a:schemeClr val="tx1"/>
            </a:solidFill>
          </a:ln>
        </p:spPr>
      </p:pic>
      <p:sp>
        <p:nvSpPr>
          <p:cNvPr id="7" name="TextBox 6"/>
          <p:cNvSpPr txBox="1"/>
          <p:nvPr/>
        </p:nvSpPr>
        <p:spPr>
          <a:xfrm>
            <a:off x="5937813" y="5380672"/>
            <a:ext cx="5949387" cy="1477328"/>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
        <p:nvSpPr>
          <p:cNvPr id="3" name="TextBox 2"/>
          <p:cNvSpPr txBox="1"/>
          <p:nvPr/>
        </p:nvSpPr>
        <p:spPr>
          <a:xfrm>
            <a:off x="9697453" y="4192950"/>
            <a:ext cx="209545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7"/>
              </a:rPr>
              <a:t>ONS</a:t>
            </a:r>
            <a:endParaRPr lang="en-GB" sz="1100" dirty="0"/>
          </a:p>
          <a:p>
            <a:r>
              <a:rPr lang="en-GB" sz="1100" dirty="0"/>
              <a:t>Last updated: 26 March 2026</a:t>
            </a:r>
          </a:p>
          <a:p>
            <a:r>
              <a:rPr lang="en-GB" sz="1100" dirty="0"/>
              <a:t>Frequency:  Annually</a:t>
            </a:r>
          </a:p>
          <a:p>
            <a:r>
              <a:rPr lang="en-GB" sz="1100" dirty="0"/>
              <a:t>Next update:  March 2027</a:t>
            </a:r>
          </a:p>
        </p:txBody>
      </p:sp>
    </p:spTree>
    <p:extLst>
      <p:ext uri="{BB962C8B-B14F-4D97-AF65-F5344CB8AC3E}">
        <p14:creationId xmlns:p14="http://schemas.microsoft.com/office/powerpoint/2010/main" val="4290183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924530"/>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(the amount of Universal Credit people can receive to help with rent costs)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in 2024/25, the negative budget rate for all households was 6.9%, but for private renters it was two-thirds higher - 11.3%. It reported that a key driver of negative budgets for this group is the rapid rise in the cost of renting in the private sector, which has far outpaced Local Housing Allowance. </a:t>
            </a:r>
            <a:r>
              <a:rPr lang="en-GB" sz="4800" dirty="0">
                <a:hlinkClick r:id="rId4"/>
              </a:rPr>
              <a:t>Research by the Resolution Foundation </a:t>
            </a:r>
            <a:r>
              <a:rPr lang="en-GB" sz="4800" dirty="0"/>
              <a:t>has found that nationally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£820 in February 2026 up 4.9% from February 2025. This was the same as the rise in the West Midlands but higher than the rise in England (3.6%) over the year.  Average private rents remained lower than the West Midlands (£962) and England (£1,430).</a:t>
            </a:r>
          </a:p>
          <a:p>
            <a:pPr marL="285750" indent="-285750">
              <a:lnSpc>
                <a:spcPct val="120000"/>
              </a:lnSpc>
              <a:buFont typeface="Arial" panose="020B0604020202020204" pitchFamily="34" charset="0"/>
              <a:buChar char="•"/>
            </a:pPr>
            <a:r>
              <a:rPr lang="en-GB" sz="4800" dirty="0"/>
              <a:t>In Herefordshire, by how many bedrooms there are in a property, average rents as of February 2026 were: one bedroom: £595, two bedrooms: £772. three bedrooms: £953, four or more bedrooms: £1,348.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r>
              <a:rPr lang="en-GB" sz="4800" dirty="0"/>
              <a:t>In August 2025, 3,673 people resident in Herefordshire were in receipt of </a:t>
            </a:r>
            <a:r>
              <a:rPr lang="en-GB" sz="4800" dirty="0">
                <a:hlinkClick r:id="rId10"/>
              </a:rPr>
              <a:t>Housing Benefit</a:t>
            </a:r>
            <a:r>
              <a:rPr lang="en-GB" sz="4800" dirty="0"/>
              <a:t> (all tenure types) with a mean weekly award amount of £127.12.</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41672" y="61181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89365" y="768556"/>
            <a:ext cx="6557241" cy="6015702"/>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1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100" dirty="0">
                <a:hlinkClick r:id="rId3"/>
              </a:rPr>
              <a:t>Latest (quarter 4 2025) data from UK Finance</a:t>
            </a:r>
            <a:r>
              <a:rPr lang="en-US" sz="1100" dirty="0"/>
              <a:t> showed that nationally t</a:t>
            </a:r>
            <a:r>
              <a:rPr lang="en-GB" sz="1100" dirty="0"/>
              <a:t>here were 80,490 homeowner mortgages in arrears of 2.5% or more of the outstanding balance in the 4th quarter of 2025, 4% fewer than in the previous quarter.</a:t>
            </a:r>
          </a:p>
          <a:p>
            <a:pPr marL="285750" indent="-285750">
              <a:lnSpc>
                <a:spcPct val="100000"/>
              </a:lnSpc>
              <a:buFont typeface="Arial" panose="020B0604020202020204" pitchFamily="34" charset="0"/>
              <a:buChar char="•"/>
            </a:pPr>
            <a:r>
              <a:rPr lang="en-GB" sz="1100" dirty="0"/>
              <a:t>There were 9,520 buy-to-let mortgages in arrears of 2.5% or more of the outstanding balance in the third quarter of 2025, 9% fewer than in the previous quarter.</a:t>
            </a:r>
          </a:p>
          <a:p>
            <a:pPr marL="285750" indent="-285750">
              <a:lnSpc>
                <a:spcPct val="100000"/>
              </a:lnSpc>
              <a:buFont typeface="Arial" panose="020B0604020202020204" pitchFamily="34" charset="0"/>
              <a:buChar char="•"/>
            </a:pPr>
            <a:r>
              <a:rPr lang="en-GB" sz="1100" dirty="0"/>
              <a:t>Mortgages in arrears accounted for 0.92 per cent of all homeowner mortgages outstanding, and 0.50 per cent of all buy-to-let mortgages outstanding in the fourth quarter of 2025.</a:t>
            </a:r>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r>
              <a:rPr lang="en-GB" sz="1100" dirty="0"/>
              <a:t>1,210 homeowner mortgaged properties were taken into possession in the 4</a:t>
            </a:r>
            <a:r>
              <a:rPr lang="en-GB" sz="1100" baseline="30000" dirty="0"/>
              <a:t>th</a:t>
            </a:r>
            <a:r>
              <a:rPr lang="en-GB" sz="1100" dirty="0"/>
              <a:t> quarter of 2025, 13% fewer than in the previous quarter. This remains significantly below the long-term average 770 buy-to-let mortgaged properties were taken into possession in the 4th quarter of 2025, 14% fewer than in the previous quarter</a:t>
            </a:r>
          </a:p>
          <a:p>
            <a:pPr marL="285750" indent="-285750">
              <a:lnSpc>
                <a:spcPct val="100000"/>
              </a:lnSpc>
              <a:buFont typeface="Arial" panose="020B0604020202020204" pitchFamily="34" charset="0"/>
              <a:buChar char="•"/>
            </a:pPr>
            <a:r>
              <a:rPr lang="en-GB" sz="1100" dirty="0"/>
              <a:t>Latest </a:t>
            </a:r>
            <a:r>
              <a:rPr lang="en-GB" sz="1100" dirty="0">
                <a:hlinkClick r:id="rId4"/>
              </a:rPr>
              <a:t>Ministry of Justice data </a:t>
            </a:r>
            <a:r>
              <a:rPr lang="en-GB" sz="1100" dirty="0"/>
              <a:t>(October to December 2025) showed that in England and Wales, compared to the same quarter in 2024, there were decreases in mortgage possession claims from 6,081 to 4,439 (-27%) and orders from 4,167 to 3,754 (-10%), warrants from 3,318 to 3,057 (-8%) but an increase in repossessions by county court bailiffs from 967 to 1,138 (+18%). When compared to the same quarter in 2024 there were decreases in landlord possession claims from 24,004 to 21,458 (-11%), orders from 18,417 to 16,913 (-8%), warrants from 10,927 to 9,606 (-12%), and repossessions increased from 7,062 to 7,254 (+3%).</a:t>
            </a:r>
          </a:p>
          <a:p>
            <a:pPr marL="285750" indent="-285750">
              <a:lnSpc>
                <a:spcPct val="100000"/>
              </a:lnSpc>
              <a:buFont typeface="Arial" panose="020B0604020202020204" pitchFamily="34" charset="0"/>
              <a:buChar char="•"/>
            </a:pPr>
            <a:r>
              <a:rPr lang="en-GB" sz="1100" dirty="0"/>
              <a:t>In Q4 2025, there were 13 mortgage possessions in Herefordshire, a decrease from 20 in Q2 2025. The number of landlord possessions also fell in Q4 2025 to 38; down from 49 in the previous quarter..</a:t>
            </a:r>
          </a:p>
          <a:p>
            <a:pPr marL="285750" indent="-285750">
              <a:lnSpc>
                <a:spcPct val="100000"/>
              </a:lnSpc>
              <a:buFont typeface="Arial" panose="020B0604020202020204" pitchFamily="34" charset="0"/>
              <a:buChar char="•"/>
            </a:pPr>
            <a:r>
              <a:rPr lang="en-GB" sz="1100" dirty="0"/>
              <a:t>ONS has produced an </a:t>
            </a:r>
            <a:r>
              <a:rPr lang="en-GB" sz="1100" dirty="0">
                <a:hlinkClick r:id="rId5"/>
              </a:rPr>
              <a:t>interactive tool </a:t>
            </a:r>
            <a:r>
              <a:rPr lang="en-GB" sz="1100" dirty="0"/>
              <a:t>exploring the impact of rent and mortgage increases on local areas.</a:t>
            </a:r>
            <a:endParaRPr lang="en-GB" sz="1200" dirty="0"/>
          </a:p>
        </p:txBody>
      </p:sp>
      <p:pic>
        <p:nvPicPr>
          <p:cNvPr id="21" name="Picture 20" descr="Line chart showing numbers of landlord and mortgage lender possession claims in Herefordshire each quarter since Q1 2018.">
            <a:extLst>
              <a:ext uri="{FF2B5EF4-FFF2-40B4-BE49-F238E27FC236}">
                <a16:creationId xmlns:a16="http://schemas.microsoft.com/office/drawing/2014/main" id="{B4C23A0A-44FA-A48E-4634-FBF606CA7F5D}"/>
              </a:ext>
            </a:extLst>
          </p:cNvPr>
          <p:cNvPicPr>
            <a:picLocks noChangeAspect="1"/>
          </p:cNvPicPr>
          <p:nvPr/>
        </p:nvPicPr>
        <p:blipFill>
          <a:blip r:embed="rId6"/>
          <a:stretch>
            <a:fillRect/>
          </a:stretch>
        </p:blipFill>
        <p:spPr>
          <a:xfrm>
            <a:off x="6708614" y="1014606"/>
            <a:ext cx="5455187" cy="2741317"/>
          </a:xfrm>
          <a:prstGeom prst="rect">
            <a:avLst/>
          </a:prstGeom>
          <a:ln>
            <a:solidFill>
              <a:schemeClr val="tx1"/>
            </a:solidFill>
          </a:ln>
        </p:spPr>
      </p:pic>
      <p:sp>
        <p:nvSpPr>
          <p:cNvPr id="7" name="TextBox 6" descr="Line chart showing numbers of landlord and mortgage lender possession claims in Herefordshire each quarter since Q2 2017."/>
          <p:cNvSpPr txBox="1"/>
          <p:nvPr/>
        </p:nvSpPr>
        <p:spPr>
          <a:xfrm>
            <a:off x="9229878" y="3852312"/>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18 February 2026</a:t>
            </a:r>
          </a:p>
          <a:p>
            <a:r>
              <a:rPr lang="en-GB" sz="1100" dirty="0"/>
              <a:t>Frequency: Quarterly</a:t>
            </a:r>
          </a:p>
          <a:p>
            <a:r>
              <a:rPr lang="en-GB" sz="1100" dirty="0"/>
              <a:t>Next update:  May 2026</a:t>
            </a:r>
          </a:p>
        </p:txBody>
      </p:sp>
    </p:spTree>
    <p:extLst>
      <p:ext uri="{BB962C8B-B14F-4D97-AF65-F5344CB8AC3E}">
        <p14:creationId xmlns:p14="http://schemas.microsoft.com/office/powerpoint/2010/main" val="2740996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4714631" cy="579648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4800" dirty="0">
                <a:hlinkClick r:id="rId2"/>
              </a:rPr>
              <a:t>Domestic energy prices</a:t>
            </a:r>
            <a:r>
              <a:rPr lang="en-GB" sz="4800" dirty="0"/>
              <a:t>, P. Bolton &amp; I. Stewart) </a:t>
            </a:r>
            <a:endParaRPr lang="en-GB" sz="4800" dirty="0">
              <a:hlinkClick r:id="rId3"/>
            </a:endParaRPr>
          </a:p>
          <a:p>
            <a:pPr marL="285750" indent="-285750">
              <a:lnSpc>
                <a:spcPct val="120000"/>
              </a:lnSpc>
              <a:buFont typeface="Arial" panose="020B0604020202020204" pitchFamily="34" charset="0"/>
              <a:buChar char="•"/>
            </a:pPr>
            <a:r>
              <a:rPr lang="en-GB" sz="4800" dirty="0">
                <a:hlinkClick r:id="rId4" action="ppaction://hlinksldjump"/>
              </a:rPr>
              <a:t>Cold homes </a:t>
            </a:r>
            <a:r>
              <a:rPr lang="en-GB" sz="4800" dirty="0"/>
              <a:t>are a risk factor across a range of serious health conditions and ultimately contribute to excess winter deaths.  Households with expensive oil-fired or bottled gas central heating are particularly vulnerable to cost-of-living increases. </a:t>
            </a:r>
            <a:r>
              <a:rPr lang="en-GB" sz="4800" dirty="0">
                <a:hlinkClick r:id="rId5"/>
              </a:rPr>
              <a:t>Department for Energy Security and Net Zero data</a:t>
            </a:r>
            <a:r>
              <a:rPr lang="en-GB" sz="4800" dirty="0"/>
              <a:t> show that in 2024, an estimated 38% of Herefordshire properties were not </a:t>
            </a:r>
            <a:r>
              <a:rPr lang="en-GB" sz="4800" b="1" dirty="0"/>
              <a:t>connected to the gas grid</a:t>
            </a:r>
            <a:r>
              <a:rPr lang="en-GB" sz="4800" dirty="0"/>
              <a:t>, compared to 13% in the West Midlands region and 16% in England as a whole. </a:t>
            </a:r>
          </a:p>
          <a:p>
            <a:pPr marL="285750" indent="-285750">
              <a:lnSpc>
                <a:spcPct val="120000"/>
              </a:lnSpc>
              <a:buFont typeface="Arial" panose="020B0604020202020204" pitchFamily="34" charset="0"/>
              <a:buChar char="•"/>
            </a:pPr>
            <a:r>
              <a:rPr lang="en-GB" sz="4800" dirty="0">
                <a:hlinkClick r:id="rId6"/>
              </a:rPr>
              <a:t>2021 Census data </a:t>
            </a:r>
            <a:r>
              <a:rPr lang="en-GB" sz="48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4800" b="1" dirty="0"/>
              <a:t>no central heating </a:t>
            </a:r>
            <a:r>
              <a:rPr lang="en-GB" sz="4800" dirty="0"/>
              <a:t>compared to 1.5% regionally and nationally.  </a:t>
            </a:r>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4975123" y="968112"/>
            <a:ext cx="7098396" cy="4904447"/>
          </a:xfrm>
          <a:prstGeom prst="rect">
            <a:avLst/>
          </a:prstGeom>
          <a:ln>
            <a:solidFill>
              <a:schemeClr val="tx1"/>
            </a:solidFill>
          </a:ln>
        </p:spPr>
      </p:pic>
      <p:sp>
        <p:nvSpPr>
          <p:cNvPr id="10" name="TextBox 9"/>
          <p:cNvSpPr txBox="1"/>
          <p:nvPr/>
        </p:nvSpPr>
        <p:spPr>
          <a:xfrm>
            <a:off x="4975123" y="5995153"/>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 . Nearly all new builds receive an EPC, while older homes often only obtain one when they are sold or rented out.</a:t>
            </a:r>
          </a:p>
        </p:txBody>
      </p:sp>
    </p:spTree>
    <p:extLst>
      <p:ext uri="{BB962C8B-B14F-4D97-AF65-F5344CB8AC3E}">
        <p14:creationId xmlns:p14="http://schemas.microsoft.com/office/powerpoint/2010/main" val="3066206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1169551"/>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a:p>
            <a:r>
              <a:rPr lang="en-GB" sz="1400" dirty="0">
                <a:solidFill>
                  <a:schemeClr val="bg2">
                    <a:lumMod val="50000"/>
                  </a:schemeClr>
                </a:solidFill>
              </a:rPr>
              <a:t>Based on recent analysis of 2021 Census data by the ONS, EPCs cover approximately 60% of the housing stock in England. Nearly all new builds receive an EPC, while older homes often only obtain one when they are sold or rented out.</a:t>
            </a:r>
          </a:p>
        </p:txBody>
      </p:sp>
    </p:spTree>
    <p:extLst>
      <p:ext uri="{BB962C8B-B14F-4D97-AF65-F5344CB8AC3E}">
        <p14:creationId xmlns:p14="http://schemas.microsoft.com/office/powerpoint/2010/main" val="972095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4496"/>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 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 further 320,000 people were on the cusp of crisis being within £50 a month of a negative budget.  CA forecasts suggest this could increase to 580,000 people in 2025/26.</a:t>
            </a:r>
          </a:p>
          <a:p>
            <a:pPr marL="0" indent="0">
              <a:lnSpc>
                <a:spcPct val="120000"/>
              </a:lnSpc>
              <a:buNone/>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According to the </a:t>
            </a:r>
            <a:r>
              <a:rPr lang="en-GB" sz="5600" dirty="0">
                <a:hlinkClick r:id="rId4"/>
              </a:rPr>
              <a:t>Health Foundation </a:t>
            </a:r>
            <a:r>
              <a:rPr lang="en-GB" sz="5600" dirty="0"/>
              <a:t>nearly two-thirds (63%) of people in problem debt report having medium to high anxiety compared with 41% who are not in problem debt. </a:t>
            </a:r>
          </a:p>
          <a:p>
            <a:pPr marL="0" indent="0">
              <a:lnSpc>
                <a:spcPct val="120000"/>
              </a:lnSpc>
              <a:buNone/>
            </a:pPr>
            <a:r>
              <a:rPr lang="en-GB" sz="5600" dirty="0"/>
              <a:t>CA has developed an </a:t>
            </a:r>
            <a:r>
              <a:rPr lang="en-GB" sz="5600" dirty="0">
                <a:hlinkClick r:id="rId5"/>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6"/>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had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90005"/>
            <a:ext cx="11520000" cy="704517"/>
          </a:xfrm>
        </p:spPr>
        <p:txBody>
          <a:bodyPr>
            <a:normAutofit/>
          </a:bodyPr>
          <a:lstStyle/>
          <a:p>
            <a:r>
              <a:rPr lang="en-GB" sz="3200" dirty="0"/>
              <a:t>Impact on disabled people</a:t>
            </a:r>
          </a:p>
        </p:txBody>
      </p:sp>
      <p:sp>
        <p:nvSpPr>
          <p:cNvPr id="6" name="Content Placeholder 5"/>
          <p:cNvSpPr>
            <a:spLocks noGrp="1"/>
          </p:cNvSpPr>
          <p:nvPr>
            <p:ph idx="1"/>
          </p:nvPr>
        </p:nvSpPr>
        <p:spPr>
          <a:xfrm>
            <a:off x="119270" y="894522"/>
            <a:ext cx="11936513" cy="5963478"/>
          </a:xfrm>
          <a:solidFill>
            <a:schemeClr val="bg1"/>
          </a:solidFill>
          <a:ln w="38100">
            <a:solidFill>
              <a:srgbClr val="FFC000"/>
            </a:solidFill>
          </a:ln>
        </p:spPr>
        <p:txBody>
          <a:bodyPr numCol="2">
            <a:normAutofit fontScale="77500" lnSpcReduction="20000"/>
          </a:bodyPr>
          <a:lstStyle/>
          <a:p>
            <a:pPr marL="0" indent="0">
              <a:lnSpc>
                <a:spcPct val="120000"/>
              </a:lnSpc>
              <a:buNone/>
            </a:pPr>
            <a:r>
              <a:rPr lang="en-GB" sz="1800" b="1" dirty="0"/>
              <a:t>Key points</a:t>
            </a:r>
          </a:p>
          <a:p>
            <a:pPr>
              <a:lnSpc>
                <a:spcPct val="120000"/>
              </a:lnSpc>
            </a:pPr>
            <a:r>
              <a:rPr lang="en-GB" sz="1300" dirty="0"/>
              <a:t>According to 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300" dirty="0">
                <a:hlinkClick r:id="rId2"/>
              </a:rPr>
              <a:t>House of Commons Library</a:t>
            </a:r>
            <a:r>
              <a:rPr lang="en-GB" sz="1300" dirty="0"/>
              <a:t>)</a:t>
            </a:r>
          </a:p>
          <a:p>
            <a:pPr>
              <a:lnSpc>
                <a:spcPct val="120000"/>
              </a:lnSpc>
            </a:pPr>
            <a:r>
              <a:rPr lang="en-GB" sz="1300" dirty="0">
                <a:hlinkClick r:id="rId3"/>
              </a:rPr>
              <a:t>Research suggests</a:t>
            </a:r>
            <a:r>
              <a:rPr lang="en-GB" sz="1300" dirty="0"/>
              <a:t> that disabled people were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Research undertaken by the Glasgow Centre for Population Health has found that the crisis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300" dirty="0">
                <a:hlinkClick r:id="rId4"/>
              </a:rPr>
              <a:t>According to the Joseph Rowntree Foundation</a:t>
            </a:r>
            <a:r>
              <a:rPr lang="en-GB" sz="1300" dirty="0"/>
              <a:t>,(JRF) disabled people face a higher risk of poverty, driven partly by the additional costs associated with disability and ill-health, and partly by the barriers to work that disabled people face. However, the proportion of disabled working-age adults in work increased from 42% in 2010/11 to 53% in 2023/24, while poverty rates remained steady over that period. The poverty rate for disabled people was 28%, 8 percentage points higher than the rate for people who were not disabled. Half of all people who were disabled and living in poverty in the latest data had a long-term, limiting mental condition; around 2.4 million people. The poverty rate for this group was 34%, compared with 28% for people with a physical disability.</a:t>
            </a:r>
          </a:p>
          <a:p>
            <a:pPr>
              <a:lnSpc>
                <a:spcPct val="120000"/>
              </a:lnSpc>
            </a:pPr>
            <a:r>
              <a:rPr lang="en-GB" sz="1300" dirty="0">
                <a:hlinkClick r:id="rId5"/>
              </a:rPr>
              <a:t>According to Citizens Advice</a:t>
            </a:r>
            <a:r>
              <a:rPr lang="en-GB" sz="1300" dirty="0"/>
              <a:t> in February 2024, 1 in 10 households containing a disabled person in Britain were in a negative budget compared to 1 in 15 of all households. </a:t>
            </a:r>
          </a:p>
          <a:p>
            <a:pPr>
              <a:lnSpc>
                <a:spcPct val="120000"/>
              </a:lnSpc>
            </a:pPr>
            <a:r>
              <a:rPr lang="en-US" sz="1300" dirty="0">
                <a:solidFill>
                  <a:srgbClr val="282E2B"/>
                </a:solidFill>
                <a:cs typeface="Arial" panose="020B0604020202020204" pitchFamily="34" charset="0"/>
                <a:hlinkClick r:id="rId6"/>
              </a:rPr>
              <a:t>Recent ONS analysis of 2021 Census data</a:t>
            </a:r>
            <a:r>
              <a:rPr lang="en-US" sz="1300" dirty="0">
                <a:solidFill>
                  <a:srgbClr val="282E2B"/>
                </a:solidFill>
                <a:cs typeface="Arial" panose="020B0604020202020204" pitchFamily="34" charset="0"/>
              </a:rPr>
              <a:t> indicates that nationally u</a:t>
            </a:r>
            <a:r>
              <a:rPr lang="en-GB" sz="13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300" dirty="0"/>
              <a:t>In March 2025 the </a:t>
            </a:r>
            <a:r>
              <a:rPr lang="en-GB" sz="1300" dirty="0">
                <a:hlinkClick r:id="rId7"/>
              </a:rPr>
              <a:t>IFS reported</a:t>
            </a:r>
            <a:r>
              <a:rPr lang="en-GB" sz="13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300" dirty="0">
                <a:hlinkClick r:id="rId8"/>
              </a:rPr>
              <a:t>IFS report </a:t>
            </a:r>
            <a:r>
              <a:rPr lang="en-GB" sz="1300" dirty="0"/>
              <a:t>found a link between a rise nationally in the numbers of people claiming disability-related benefits and cuts to other types of benefit.</a:t>
            </a:r>
          </a:p>
          <a:p>
            <a:pPr>
              <a:lnSpc>
                <a:spcPct val="120000"/>
              </a:lnSpc>
            </a:pPr>
            <a:r>
              <a:rPr lang="en-GB" sz="13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300" dirty="0">
                <a:hlinkClick r:id="rId9"/>
              </a:rPr>
              <a:t>Department for Work &amp; Pensions</a:t>
            </a:r>
            <a:r>
              <a:rPr lang="en-GB" sz="1300" dirty="0"/>
              <a:t>).  The effects of some of these measures on the living standards of disabled people has yet to be fully established but many disability charities have already raised concerns </a:t>
            </a:r>
            <a:r>
              <a:rPr lang="en-GB" sz="1300" dirty="0">
                <a:hlinkClick r:id="rId10"/>
              </a:rPr>
              <a:t>(Disability Rights UK</a:t>
            </a:r>
            <a:r>
              <a:rPr lang="en-GB" sz="1300" dirty="0"/>
              <a:t>)</a:t>
            </a:r>
          </a:p>
          <a:p>
            <a:pPr>
              <a:lnSpc>
                <a:spcPct val="120000"/>
              </a:lnSpc>
            </a:pPr>
            <a:r>
              <a:rPr lang="en-GB" sz="13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300" dirty="0"/>
              <a:t>In Herefordshire, in January 2026 there were 10,364 people entitled to </a:t>
            </a:r>
            <a:r>
              <a:rPr lang="en-GB" sz="1300" dirty="0">
                <a:hlinkClick r:id="rId11"/>
              </a:rPr>
              <a:t>Personal Independence Payment</a:t>
            </a:r>
            <a:r>
              <a:rPr lang="en-GB" sz="1300" dirty="0"/>
              <a:t> (PIP)*, up from 6,224 in January 2020 (+67%), of whom 3,828 (37%) had some form of psychiatric disorder and are likely especially vulnerable to the cost-of-living-related mental health risks described by the research. </a:t>
            </a:r>
          </a:p>
          <a:p>
            <a:pPr>
              <a:lnSpc>
                <a:spcPct val="120000"/>
              </a:lnSpc>
            </a:pPr>
            <a:r>
              <a:rPr lang="en-GB" sz="1300" dirty="0"/>
              <a:t>In August 2025, a further 3,223 people were entitled to </a:t>
            </a:r>
            <a:r>
              <a:rPr lang="en-GB" sz="1300" dirty="0">
                <a:hlinkClick r:id="rId12"/>
              </a:rPr>
              <a:t>Disability Living Allowance </a:t>
            </a:r>
            <a:r>
              <a:rPr lang="en-GB" sz="1300" dirty="0"/>
              <a:t>and 6,302 people over state pension age were entitled to </a:t>
            </a:r>
            <a:r>
              <a:rPr lang="en-GB" sz="1300" dirty="0">
                <a:hlinkClick r:id="rId13"/>
              </a:rPr>
              <a:t>Attendance Allowance</a:t>
            </a:r>
            <a:r>
              <a:rPr lang="en-GB" sz="1300" dirty="0"/>
              <a:t>.</a:t>
            </a:r>
          </a:p>
          <a:p>
            <a:pPr>
              <a:lnSpc>
                <a:spcPct val="120000"/>
              </a:lnSpc>
            </a:pPr>
            <a:r>
              <a:rPr lang="en-GB" sz="1300" dirty="0"/>
              <a:t>In 2023-24, in Herefordshire as in many other areas of the country, PIP was the most common type of benefit issue Citizens Advice helped clients with.</a:t>
            </a:r>
          </a:p>
          <a:p>
            <a:pPr>
              <a:lnSpc>
                <a:spcPct val="120000"/>
              </a:lnSpc>
            </a:pPr>
            <a:r>
              <a:rPr lang="en-GB" sz="13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300" dirty="0"/>
              <a:t>*</a:t>
            </a:r>
            <a:r>
              <a:rPr lang="en-GB" sz="1300" dirty="0">
                <a:hlinkClick r:id="rId14"/>
              </a:rPr>
              <a:t>Warwick Edinburgh Mental Wellbeing Scale </a:t>
            </a:r>
            <a:r>
              <a:rPr lang="en-GB" sz="1300" dirty="0"/>
              <a:t>(WEMWBS)</a:t>
            </a:r>
          </a:p>
        </p:txBody>
      </p:sp>
    </p:spTree>
    <p:extLst>
      <p:ext uri="{BB962C8B-B14F-4D97-AF65-F5344CB8AC3E}">
        <p14:creationId xmlns:p14="http://schemas.microsoft.com/office/powerpoint/2010/main" val="884210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5"/>
            <a:ext cx="11958188" cy="4849349"/>
          </a:xfrm>
          <a:solidFill>
            <a:schemeClr val="bg1"/>
          </a:solidFill>
          <a:ln w="38100">
            <a:solidFill>
              <a:srgbClr val="FFC000"/>
            </a:solidFill>
          </a:ln>
        </p:spPr>
        <p:txBody>
          <a:bodyPr>
            <a:normAutofit fontScale="475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r>
              <a:rPr lang="en-GB" sz="2500" dirty="0"/>
              <a:t>The Government has published a </a:t>
            </a:r>
            <a:r>
              <a:rPr lang="en-GB" sz="2500" dirty="0">
                <a:hlinkClick r:id="rId3"/>
              </a:rPr>
              <a:t>Deprivation in England</a:t>
            </a:r>
            <a:r>
              <a:rPr lang="en-GB" sz="2500" dirty="0"/>
              <a:t> tool, which allows users to access latest (2025) Indices of Multiple Deprivation data, including on income deprivation by local areas.</a:t>
            </a:r>
            <a:endParaRPr lang="en-GB" dirty="0"/>
          </a:p>
        </p:txBody>
      </p:sp>
    </p:spTree>
    <p:extLst>
      <p:ext uri="{BB962C8B-B14F-4D97-AF65-F5344CB8AC3E}">
        <p14:creationId xmlns:p14="http://schemas.microsoft.com/office/powerpoint/2010/main" val="3451043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6012247" cy="4270535"/>
          </a:xfrm>
          <a:noFill/>
          <a:ln w="38100">
            <a:solidFill>
              <a:srgbClr val="FFC000"/>
            </a:solidFill>
          </a:ln>
        </p:spPr>
        <p:txBody>
          <a:bodyPr>
            <a:normAutofit fontScale="85000" lnSpcReduction="10000"/>
          </a:bodyPr>
          <a:lstStyle/>
          <a:p>
            <a:pPr marL="0" indent="0">
              <a:lnSpc>
                <a:spcPct val="120000"/>
              </a:lnSpc>
              <a:buNone/>
            </a:pPr>
            <a:r>
              <a:rPr lang="en-GB" sz="1500" b="1" dirty="0"/>
              <a:t>Key points</a:t>
            </a:r>
          </a:p>
          <a:p>
            <a:pPr>
              <a:lnSpc>
                <a:spcPct val="120000"/>
              </a:lnSpc>
            </a:pPr>
            <a:r>
              <a:rPr lang="en-GB" sz="1300" dirty="0"/>
              <a:t>Low income is often used as a proxy for poverty but they are not quite the same thing.  Whether someone is in poverty or not is also determined by their fixed costs (see Full Fact - </a:t>
            </a:r>
            <a:r>
              <a:rPr lang="en-GB" sz="1300" dirty="0">
                <a:hlinkClick r:id="rId2"/>
              </a:rPr>
              <a:t>Poverty in the UK: a guide to the facts and figures.)</a:t>
            </a:r>
            <a:r>
              <a:rPr lang="en-GB" sz="1300" dirty="0"/>
              <a:t>.  </a:t>
            </a:r>
            <a:r>
              <a:rPr lang="en-GB" sz="1300" dirty="0">
                <a:hlinkClick r:id="rId3"/>
              </a:rPr>
              <a:t>According to the Department for Work and Pensions</a:t>
            </a:r>
            <a:r>
              <a:rPr lang="en-GB" sz="13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a:t>
            </a:r>
            <a:r>
              <a:rPr lang="en-GB" sz="1300" dirty="0">
                <a:hlinkClick r:id="rId4"/>
              </a:rPr>
              <a:t>The Joseph Rowntree Foundation reports </a:t>
            </a:r>
            <a:r>
              <a:rPr lang="en-GB" sz="1300" dirty="0"/>
              <a:t>that in late October and early November 2025, nationally more than half of low-income households had to go without heating to reduce their energy bills, over 5 million households had cut back on or skipped meals because they cannot afford food, and almost 4 million households had borrowed to pay for life’s essentials, and the large majority of these (70%) were currently arrears. </a:t>
            </a:r>
          </a:p>
          <a:p>
            <a:pPr>
              <a:lnSpc>
                <a:spcPct val="120000"/>
              </a:lnSpc>
            </a:pPr>
            <a:r>
              <a:rPr lang="en-GB" sz="1300" dirty="0"/>
              <a:t>In 2023-24, 21.3% of children under 16 in Herefordshire (6,423 children) were living in </a:t>
            </a:r>
            <a:r>
              <a:rPr lang="en-GB" sz="1300" i="1" dirty="0"/>
              <a:t>relative</a:t>
            </a:r>
            <a:r>
              <a:rPr lang="en-GB" sz="1300" dirty="0"/>
              <a:t> low-income families; a lower proportion to England (22.1%) and the West Midlands as a whole (29.2%). However, this proportion has increased from 19.8% in 2022-23.</a:t>
            </a:r>
          </a:p>
          <a:p>
            <a:pPr>
              <a:lnSpc>
                <a:spcPct val="120000"/>
              </a:lnSpc>
            </a:pPr>
            <a:r>
              <a:rPr lang="en-GB" sz="1300" dirty="0"/>
              <a:t>18.1% of children (5,448 children) were living in </a:t>
            </a:r>
            <a:r>
              <a:rPr lang="en-GB" sz="1300" i="1" dirty="0"/>
              <a:t>absolute</a:t>
            </a:r>
            <a:r>
              <a:rPr lang="en-GB" sz="1300" dirty="0"/>
              <a:t> low-income families, lower than in England (19.1%) and the West Midlands (25.5%).  However, this proportion has increased from 16.1% in 2022-23.</a:t>
            </a:r>
            <a:endParaRPr lang="en-GB" sz="1400" dirty="0"/>
          </a:p>
        </p:txBody>
      </p:sp>
      <p:sp>
        <p:nvSpPr>
          <p:cNvPr id="7" name="TextBox 6"/>
          <p:cNvSpPr txBox="1"/>
          <p:nvPr/>
        </p:nvSpPr>
        <p:spPr>
          <a:xfrm>
            <a:off x="6179753" y="1144995"/>
            <a:ext cx="5928494" cy="461665"/>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6188472" y="1694795"/>
            <a:ext cx="5962649" cy="3141610"/>
          </a:xfrm>
          <a:prstGeom prst="rect">
            <a:avLst/>
          </a:prstGeom>
          <a:ln>
            <a:solidFill>
              <a:schemeClr val="tx1"/>
            </a:solidFill>
          </a:ln>
        </p:spPr>
      </p:pic>
      <p:sp>
        <p:nvSpPr>
          <p:cNvPr id="3" name="TextBox 2"/>
          <p:cNvSpPr txBox="1"/>
          <p:nvPr/>
        </p:nvSpPr>
        <p:spPr>
          <a:xfrm>
            <a:off x="9192561" y="4836405"/>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48777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According to the Joseph Rowntree Foundation’s (JRF’s) </a:t>
            </a:r>
            <a:r>
              <a:rPr lang="en-GB" sz="5600" dirty="0">
                <a:hlinkClick r:id="rId3"/>
              </a:rPr>
              <a:t>2026 UK poverty report </a:t>
            </a:r>
            <a:r>
              <a:rPr lang="en-GB" sz="5600" dirty="0"/>
              <a:t>‘housing costs are a major driver of poverty. Rates of poverty vary substantially by tenure and are particularly high among renters. In 2023/24, 4 in 10 social renters (4.4 million people) and 37% of private renters (4.8 million people) in the UK were in poverty after housing costs.  Poverty among social renters is disproportionately due to low incomes, while private renters are much more likely to be pulled into poverty by their housing costs; 4 in 10 private renters in poverty are in poverty only after housing costs are factored in.’</a:t>
            </a:r>
          </a:p>
          <a:p>
            <a:pPr marL="285750" indent="-285750">
              <a:lnSpc>
                <a:spcPct val="120000"/>
              </a:lnSpc>
              <a:buFont typeface="Arial" panose="020B0604020202020204" pitchFamily="34" charset="0"/>
              <a:buChar char="•"/>
            </a:pPr>
            <a:r>
              <a:rPr lang="en-GB" sz="5600" dirty="0"/>
              <a:t>According to </a:t>
            </a:r>
            <a:r>
              <a:rPr lang="en-GB" sz="5600" dirty="0">
                <a:hlinkClick r:id="rId4"/>
              </a:rPr>
              <a:t>Department for Work &amp; Pensions analysis </a:t>
            </a:r>
            <a:r>
              <a:rPr lang="en-GB" sz="5600" dirty="0"/>
              <a:t>published in November 2025,  an estimated 4.3 million UK children will be living in relative low income after housing costs in the final year of this parliament (FYE 2030); a projected reduction of 400,000 children across the Parliament </a:t>
            </a:r>
          </a:p>
          <a:p>
            <a:pPr marL="285750" indent="-285750">
              <a:lnSpc>
                <a:spcPct val="120000"/>
              </a:lnSpc>
              <a:buFont typeface="Arial" panose="020B0604020202020204" pitchFamily="34" charset="0"/>
              <a:buChar char="•"/>
            </a:pPr>
            <a:r>
              <a:rPr lang="en-GB" sz="5600" dirty="0">
                <a:hlinkClick r:id="rId5"/>
              </a:rPr>
              <a:t>Data published by End Child Poverty</a:t>
            </a:r>
            <a:r>
              <a:rPr lang="en-GB" sz="5600" dirty="0">
                <a:hlinkClick r:id="rId6"/>
              </a:rPr>
              <a:t> </a:t>
            </a:r>
            <a:r>
              <a:rPr lang="en-GB" sz="56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 after housing costs.</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8"/>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20"/>
            <a:ext cx="11520000" cy="4972280"/>
          </a:xfrm>
          <a:solidFill>
            <a:schemeClr val="bg1"/>
          </a:solidFill>
          <a:ln w="38100">
            <a:solidFill>
              <a:srgbClr val="FFC000"/>
            </a:solidFill>
          </a:ln>
        </p:spPr>
        <p:txBody>
          <a:bodyPr>
            <a:normAutofit fontScale="47500" lnSpcReduction="20000"/>
          </a:bodyPr>
          <a:lstStyle/>
          <a:p>
            <a:pPr>
              <a:lnSpc>
                <a:spcPct val="120000"/>
              </a:lnSpc>
            </a:pPr>
            <a:r>
              <a:rPr lang="en-GB" dirty="0"/>
              <a:t>In February 2026, the </a:t>
            </a:r>
            <a:r>
              <a:rPr lang="en-GB" dirty="0">
                <a:hlinkClick r:id="rId3"/>
              </a:rPr>
              <a:t>Resolution Foundation reported </a:t>
            </a:r>
            <a:r>
              <a:rPr lang="en-GB" dirty="0"/>
              <a:t>that food prices were almost 40% higher than in July 2021. </a:t>
            </a:r>
          </a:p>
          <a:p>
            <a:pPr>
              <a:lnSpc>
                <a:spcPct val="120000"/>
              </a:lnSpc>
            </a:pPr>
            <a:r>
              <a:rPr lang="en-GB" dirty="0"/>
              <a:t>The </a:t>
            </a:r>
            <a:r>
              <a:rPr lang="en-GB" dirty="0">
                <a:hlinkClick r:id="rId4"/>
              </a:rPr>
              <a:t>Food Foundation reports </a:t>
            </a:r>
            <a:r>
              <a:rPr lang="en-GB" dirty="0"/>
              <a:t>that in January 2026, over 6 million adults (12.04% of households) in the UK were experiencing food insecurity, while 3.5% of households reported not eating for a whole day because they couldn't afford or get access to food and 2.1 million children were directly experiencing food insecurity. Single adult households with children were more than twice as likely to be food insecure than household without children. Households with an adult limited a lot by disability were more likely to experience food insecurity and 36% of households in receipt of Universal Credit reported experiencing food insecurity</a:t>
            </a:r>
          </a:p>
          <a:p>
            <a:pPr>
              <a:lnSpc>
                <a:spcPct val="120000"/>
              </a:lnSpc>
            </a:pPr>
            <a:r>
              <a:rPr lang="en-GB" dirty="0"/>
              <a:t>According to the </a:t>
            </a:r>
            <a:r>
              <a:rPr lang="en-GB" dirty="0">
                <a:hlinkClick r:id="rId5"/>
              </a:rPr>
              <a:t>Food Standards Agency</a:t>
            </a:r>
            <a:r>
              <a:rPr lang="en-GB" dirty="0"/>
              <a:t>, in December 2025 close to one in four (24%) respondents to its Consumer Insights Tracker survey were worried about being able to afford food. When asked to select from a list of money-saving behaviours, eating leftovers kept over two days (63%) and eating food past its use-by date (62%) were the most commonly reported </a:t>
            </a:r>
            <a:r>
              <a:rPr lang="en-GB" dirty="0" err="1"/>
              <a:t>behavious</a:t>
            </a:r>
            <a:r>
              <a:rPr lang="en-GB" dirty="0"/>
              <a:t>. </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 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90" y="250372"/>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250371"/>
            <a:ext cx="6158516" cy="609600"/>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in the three months to January 2026, compared with the three months to October 2025:  Real gross domestic product (GDP) grew by 0.2%, following a growth of 0.1% in the three months to December, and no growth in the three months to November 2025.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during the covid-19 pandemic but has now recovered to its largest recorded level. Latest data show that in 2023, Herefordshire’s GDP at current prices was £5,645 million.  Adjusting for inflation (chained volume measure) Herefordshire’s annual GDP growth was 1.3% in 2023, compared to 5.4% in 2022.  </a:t>
            </a:r>
          </a:p>
          <a:p>
            <a:pPr marL="285750" indent="-285750">
              <a:lnSpc>
                <a:spcPct val="120000"/>
              </a:lnSpc>
              <a:buFont typeface="Arial" panose="020B0604020202020204" pitchFamily="34" charset="0"/>
              <a:buChar char="•"/>
            </a:pPr>
            <a:r>
              <a:rPr lang="en-GB" sz="1100" dirty="0"/>
              <a:t>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5" y="1036002"/>
            <a:ext cx="11730493" cy="484228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Action with Communities in Rural England (ACRE) - </a:t>
            </a:r>
            <a:r>
              <a:rPr lang="en-GB" sz="1400" dirty="0">
                <a:hlinkClick r:id="rId4"/>
              </a:rPr>
              <a:t>The cost of living in rural areas </a:t>
            </a:r>
            <a:r>
              <a:rPr lang="en-GB" sz="1400" dirty="0"/>
              <a:t>(briefing paper)</a:t>
            </a:r>
          </a:p>
          <a:p>
            <a:pPr marL="0" indent="0">
              <a:lnSpc>
                <a:spcPct val="120000"/>
              </a:lnSpc>
              <a:buNone/>
            </a:pPr>
            <a:r>
              <a:rPr lang="en-GB" sz="1400" dirty="0"/>
              <a:t>Age UK - </a:t>
            </a:r>
            <a:r>
              <a:rPr lang="en-GB" sz="1400" dirty="0">
                <a:hlinkClick r:id="rId5"/>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6"/>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7"/>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8"/>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9"/>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10"/>
              </a:rPr>
              <a:t>UK Economic and Real Estate Briefing – March 2026 </a:t>
            </a:r>
            <a:r>
              <a:rPr lang="en-GB" sz="1400" dirty="0"/>
              <a:t>(report)</a:t>
            </a:r>
          </a:p>
          <a:p>
            <a:pPr marL="0" indent="0">
              <a:lnSpc>
                <a:spcPct val="120000"/>
              </a:lnSpc>
              <a:buNone/>
            </a:pPr>
            <a:r>
              <a:rPr lang="en-GB" sz="1400" dirty="0"/>
              <a:t>British Association for Counselling and Psychotherapy (BACP) - </a:t>
            </a:r>
            <a:r>
              <a:rPr lang="en-GB" sz="1400" dirty="0">
                <a:hlinkClick r:id="rId11"/>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2"/>
              </a:rPr>
              <a:t>The impact of the cost of living crisis on young people </a:t>
            </a:r>
            <a:r>
              <a:rPr lang="en-GB" sz="1400" dirty="0"/>
              <a:t>(report)</a:t>
            </a:r>
          </a:p>
          <a:p>
            <a:pPr marL="0" indent="0">
              <a:lnSpc>
                <a:spcPct val="120000"/>
              </a:lnSpc>
              <a:buNone/>
            </a:pPr>
            <a:r>
              <a:rPr lang="en-GB" sz="1400" dirty="0"/>
              <a:t>Buttle UK </a:t>
            </a:r>
            <a:r>
              <a:rPr lang="en-GB" sz="1400" dirty="0">
                <a:hlinkClick r:id="rId13"/>
              </a:rPr>
              <a:t>- Growing Up in Poverty: Exploring the Education Gap</a:t>
            </a:r>
            <a:r>
              <a:rPr lang="en-GB" sz="1400" dirty="0"/>
              <a:t> (report)</a:t>
            </a:r>
          </a:p>
          <a:p>
            <a:pPr marL="0" indent="0">
              <a:lnSpc>
                <a:spcPct val="120000"/>
              </a:lnSpc>
              <a:buNone/>
            </a:pPr>
            <a:r>
              <a:rPr lang="en-GB" sz="1400" dirty="0"/>
              <a:t>Cambridge Centre for Housing and Planning Research - </a:t>
            </a:r>
            <a:r>
              <a:rPr lang="en-GB" sz="1400" dirty="0">
                <a:hlinkClick r:id="rId14"/>
              </a:rPr>
              <a:t>Digital exclusion and the cost of living crisis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Carers UK - </a:t>
            </a:r>
            <a:r>
              <a:rPr lang="en-GB" sz="1400" dirty="0">
                <a:hlinkClick r:id="rId2"/>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3"/>
              </a:rPr>
              <a:t>The State of Ageing 2025 </a:t>
            </a:r>
            <a:r>
              <a:rPr lang="en-GB" sz="1400" dirty="0"/>
              <a:t>(report)</a:t>
            </a:r>
          </a:p>
          <a:p>
            <a:pPr marL="0" indent="0">
              <a:lnSpc>
                <a:spcPct val="120000"/>
              </a:lnSpc>
              <a:buNone/>
            </a:pPr>
            <a:r>
              <a:rPr lang="en-GB" sz="1400" dirty="0"/>
              <a:t>Centre for Cities - </a:t>
            </a:r>
            <a:r>
              <a:rPr lang="en-GB" sz="1400" dirty="0">
                <a:hlinkClick r:id="rId4"/>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5"/>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6"/>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7"/>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8"/>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9"/>
              </a:rPr>
              <a:t>UK economic outlook </a:t>
            </a:r>
            <a:r>
              <a:rPr lang="en-GB" sz="1400" dirty="0"/>
              <a:t>(report) </a:t>
            </a:r>
          </a:p>
          <a:p>
            <a:pPr marL="0" indent="0">
              <a:lnSpc>
                <a:spcPct val="120000"/>
              </a:lnSpc>
              <a:buNone/>
            </a:pPr>
            <a:r>
              <a:rPr lang="en-GB" sz="1400" dirty="0"/>
              <a:t>Centre for Research in Social Policy, Loughborough University - </a:t>
            </a:r>
            <a:r>
              <a:rPr lang="en-GB" sz="1400" dirty="0">
                <a:hlinkClick r:id="rId10"/>
              </a:rPr>
              <a:t>Local Child Poverty Statistics 2025 </a:t>
            </a:r>
            <a:r>
              <a:rPr lang="en-GB" sz="1400" dirty="0"/>
              <a:t>(report and data)</a:t>
            </a:r>
          </a:p>
          <a:p>
            <a:pPr marL="0" indent="0">
              <a:lnSpc>
                <a:spcPct val="120000"/>
              </a:lnSpc>
              <a:buNone/>
            </a:pPr>
            <a:r>
              <a:rPr lang="en-GB" sz="1400" dirty="0"/>
              <a:t>Centre for Social Justice (CSJ) - </a:t>
            </a:r>
            <a:r>
              <a:rPr lang="en-GB" sz="1400" dirty="0">
                <a:hlinkClick r:id="rId11"/>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2"/>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3"/>
              </a:rPr>
              <a:t>Thriving Places Index:  Herefordshire</a:t>
            </a:r>
            <a:endParaRPr lang="en-GB" sz="1400" dirty="0"/>
          </a:p>
          <a:p>
            <a:pPr marL="0" indent="0">
              <a:lnSpc>
                <a:spcPct val="120000"/>
              </a:lnSpc>
              <a:buNone/>
            </a:pPr>
            <a:r>
              <a:rPr lang="en-GB" sz="1400" dirty="0"/>
              <a:t>Centre for Young Lives - </a:t>
            </a:r>
            <a:r>
              <a:rPr lang="en-GB" sz="1400" dirty="0">
                <a:hlinkClick r:id="rId14"/>
              </a:rPr>
              <a:t>State of the Nation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The Chartered Institute of Personnel and Development (CIPD) - </a:t>
            </a:r>
            <a:r>
              <a:rPr lang="en-GB" sz="1400" dirty="0">
                <a:hlinkClick r:id="rId2"/>
              </a:rPr>
              <a:t>Labour Market Outlook</a:t>
            </a:r>
            <a:r>
              <a:rPr lang="en-GB" sz="1400" dirty="0"/>
              <a:t> (report)</a:t>
            </a:r>
          </a:p>
          <a:p>
            <a:pPr marL="0" indent="0">
              <a:lnSpc>
                <a:spcPct val="120000"/>
              </a:lnSpc>
              <a:buNone/>
            </a:pPr>
            <a:r>
              <a:rPr lang="en-GB" sz="1400" dirty="0"/>
              <a:t>Child Poverty Action Group - </a:t>
            </a:r>
            <a:r>
              <a:rPr lang="en-GB" sz="1400" dirty="0">
                <a:hlinkClick r:id="rId3"/>
              </a:rPr>
              <a:t>The Cost of a Child in 2025 </a:t>
            </a:r>
            <a:r>
              <a:rPr lang="en-GB" sz="1400" dirty="0"/>
              <a:t>(report)</a:t>
            </a:r>
          </a:p>
          <a:p>
            <a:pPr marL="0" indent="0">
              <a:lnSpc>
                <a:spcPct val="120000"/>
              </a:lnSpc>
              <a:buNone/>
            </a:pPr>
            <a:r>
              <a:rPr lang="en-GB" sz="1400" dirty="0"/>
              <a:t>Child Poverty Action Group - </a:t>
            </a:r>
            <a:r>
              <a:rPr lang="en-GB" sz="1400" dirty="0">
                <a:hlinkClick r:id="rId4"/>
              </a:rPr>
              <a:t>Poverty: facts and figures</a:t>
            </a:r>
            <a:endParaRPr lang="en-GB" sz="1400" dirty="0"/>
          </a:p>
          <a:p>
            <a:pPr marL="0" indent="0">
              <a:lnSpc>
                <a:spcPct val="120000"/>
              </a:lnSpc>
              <a:buNone/>
            </a:pPr>
            <a:r>
              <a:rPr lang="en-GB" sz="1400" dirty="0"/>
              <a:t>Childhood Trust - </a:t>
            </a:r>
            <a:r>
              <a:rPr lang="en-GB" sz="1400" dirty="0">
                <a:hlinkClick r:id="rId5"/>
              </a:rPr>
              <a:t>“</a:t>
            </a:r>
            <a:r>
              <a:rPr lang="en-GB" sz="1400" dirty="0">
                <a:hlinkClick r:id="rId6"/>
              </a:rPr>
              <a:t>People don't understand“: The impact of the cost-of-living crisis on children and young people with SEND </a:t>
            </a:r>
            <a:r>
              <a:rPr lang="en-GB" sz="1400" dirty="0"/>
              <a:t>(report).</a:t>
            </a:r>
          </a:p>
          <a:p>
            <a:pPr marL="0" indent="0">
              <a:lnSpc>
                <a:spcPct val="120000"/>
              </a:lnSpc>
              <a:buNone/>
            </a:pPr>
            <a:r>
              <a:rPr lang="en-GB" sz="1400" dirty="0"/>
              <a:t>Children’s Commissioner - </a:t>
            </a:r>
            <a:r>
              <a:rPr lang="en-GB" sz="1400" dirty="0">
                <a:hlinkClick r:id="rId7"/>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8"/>
              </a:rPr>
              <a:t>Client report 2025: No time to lose </a:t>
            </a:r>
            <a:r>
              <a:rPr lang="en-GB" sz="1400" dirty="0"/>
              <a:t>(report)</a:t>
            </a:r>
          </a:p>
          <a:p>
            <a:pPr marL="0" indent="0">
              <a:lnSpc>
                <a:spcPct val="120000"/>
              </a:lnSpc>
              <a:buNone/>
            </a:pPr>
            <a:r>
              <a:rPr lang="en-GB" sz="1400" dirty="0"/>
              <a:t>Citizens Advice - </a:t>
            </a:r>
            <a:r>
              <a:rPr lang="en-GB" sz="1400" dirty="0">
                <a:hlinkClick r:id="rId9"/>
              </a:rPr>
              <a:t>Cost-of-Living data dashboard</a:t>
            </a:r>
            <a:endParaRPr lang="en-GB" sz="1400" dirty="0"/>
          </a:p>
          <a:p>
            <a:pPr marL="0" indent="0">
              <a:lnSpc>
                <a:spcPct val="120000"/>
              </a:lnSpc>
              <a:buNone/>
            </a:pPr>
            <a:r>
              <a:rPr lang="en-GB" sz="1400" dirty="0"/>
              <a:t>Citizens Advice - </a:t>
            </a:r>
            <a:r>
              <a:rPr lang="en-GB" sz="1400" dirty="0">
                <a:hlinkClick r:id="rId10"/>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1"/>
              </a:rPr>
              <a:t>The National Red Index 2025</a:t>
            </a:r>
            <a:r>
              <a:rPr lang="en-GB" sz="1400" dirty="0"/>
              <a:t> (report)</a:t>
            </a:r>
          </a:p>
          <a:p>
            <a:pPr marL="0" indent="0">
              <a:lnSpc>
                <a:spcPct val="120000"/>
              </a:lnSpc>
              <a:buNone/>
            </a:pPr>
            <a:r>
              <a:rPr lang="en-GB" sz="1400" dirty="0"/>
              <a:t>Climate Change Committee - </a:t>
            </a:r>
            <a:r>
              <a:rPr lang="en-GB" sz="1400" dirty="0">
                <a:hlinkClick r:id="rId12"/>
              </a:rPr>
              <a:t>Progress in adapting to climate change: 2025 report to Parliament </a:t>
            </a:r>
            <a:r>
              <a:rPr lang="en-GB" sz="1400" dirty="0"/>
              <a:t>(report)</a:t>
            </a:r>
          </a:p>
          <a:p>
            <a:pPr marL="0" indent="0">
              <a:lnSpc>
                <a:spcPct val="120000"/>
              </a:lnSpc>
              <a:buNone/>
            </a:pPr>
            <a:r>
              <a:rPr lang="en-GB" sz="1400" dirty="0"/>
              <a:t>The Connection Project - </a:t>
            </a:r>
            <a:r>
              <a:rPr lang="en-GB" sz="1400" dirty="0">
                <a:hlinkClick r:id="rId13"/>
              </a:rPr>
              <a:t>Misconnected: How the UK can choose a better digital future </a:t>
            </a:r>
            <a:r>
              <a:rPr lang="en-GB" sz="1400" dirty="0"/>
              <a:t>(report)</a:t>
            </a:r>
          </a:p>
          <a:p>
            <a:pPr marL="0" indent="0">
              <a:lnSpc>
                <a:spcPct val="120000"/>
              </a:lnSpc>
              <a:buNone/>
            </a:pPr>
            <a:r>
              <a:rPr lang="en-GB" sz="1400" dirty="0"/>
              <a:t>Demos / Co-Operative Group Ltd - </a:t>
            </a:r>
            <a:r>
              <a:rPr lang="en-GB" sz="1400" dirty="0">
                <a:hlinkClick r:id="rId14"/>
              </a:rPr>
              <a:t>The Opportunity Effect: How social mobility can help drive business and the economy forward </a:t>
            </a:r>
            <a:r>
              <a:rPr lang="en-GB" sz="1400" dirty="0"/>
              <a:t>(report)</a:t>
            </a:r>
          </a:p>
          <a:p>
            <a:pPr marL="0" indent="0">
              <a:lnSpc>
                <a:spcPct val="120000"/>
              </a:lnSpc>
              <a:buNone/>
            </a:pPr>
            <a:r>
              <a:rPr lang="en-GB" sz="1400" dirty="0"/>
              <a:t>Department for Education - </a:t>
            </a:r>
            <a:r>
              <a:rPr lang="en-GB" sz="1400" dirty="0">
                <a:hlinkClick r:id="rId15"/>
              </a:rPr>
              <a:t>The impact of AI on UK jobs and training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Department for Energy Security and Net Zero - </a:t>
            </a:r>
            <a:r>
              <a:rPr lang="en-GB" sz="1400" dirty="0">
                <a:hlinkClick r:id="rId2"/>
              </a:rPr>
              <a:t>Annual fuel poverty statistics report: 2025 </a:t>
            </a:r>
            <a:r>
              <a:rPr lang="en-GB" sz="1400" dirty="0"/>
              <a:t>(report)</a:t>
            </a:r>
          </a:p>
          <a:p>
            <a:pPr marL="0" indent="0">
              <a:lnSpc>
                <a:spcPct val="120000"/>
              </a:lnSpc>
              <a:buNone/>
            </a:pPr>
            <a:r>
              <a:rPr lang="en-GB" sz="1400" dirty="0"/>
              <a:t>Department for the Environment, Food and Rural Affairs (DEFRA) - </a:t>
            </a:r>
            <a:r>
              <a:rPr lang="en-GB" sz="1400" dirty="0">
                <a:hlinkClick r:id="rId3"/>
              </a:rPr>
              <a:t>United Kingdom Food Security Report 2024: Theme 4: Food Security at Household Level</a:t>
            </a:r>
            <a:r>
              <a:rPr lang="en-GB" sz="1400" dirty="0"/>
              <a:t> (report)</a:t>
            </a:r>
          </a:p>
          <a:p>
            <a:pPr marL="0" indent="0">
              <a:lnSpc>
                <a:spcPct val="120000"/>
              </a:lnSpc>
              <a:buNone/>
            </a:pPr>
            <a:r>
              <a:rPr lang="en-GB" sz="1400" dirty="0"/>
              <a:t>DEFRA - </a:t>
            </a:r>
            <a:r>
              <a:rPr lang="en-GB" sz="1400" dirty="0">
                <a:hlinkClick r:id="rId4"/>
              </a:rPr>
              <a:t>Statistical Digest of Rural England</a:t>
            </a:r>
            <a:endParaRPr lang="en-GB" sz="1400" dirty="0"/>
          </a:p>
          <a:p>
            <a:pPr marL="0" indent="0">
              <a:lnSpc>
                <a:spcPct val="120000"/>
              </a:lnSpc>
              <a:buNone/>
            </a:pPr>
            <a:r>
              <a:rPr lang="en-GB" sz="1400" dirty="0"/>
              <a:t>Department for Science, Innovation &amp; Technology - </a:t>
            </a:r>
            <a:r>
              <a:rPr lang="en-GB" sz="1400" dirty="0">
                <a:hlinkClick r:id="rId5"/>
              </a:rPr>
              <a:t>Assessment of AI capabilities and the impact on the UK labour market</a:t>
            </a:r>
            <a:endParaRPr lang="en-GB" sz="1400" dirty="0"/>
          </a:p>
          <a:p>
            <a:pPr marL="0" indent="0">
              <a:lnSpc>
                <a:spcPct val="120000"/>
              </a:lnSpc>
              <a:buNone/>
            </a:pPr>
            <a:r>
              <a:rPr lang="en-GB" sz="1400" dirty="0"/>
              <a:t>Department for Work and Pensions - </a:t>
            </a:r>
            <a:r>
              <a:rPr lang="en-GB" sz="1400" dirty="0">
                <a:hlinkClick r:id="rId6"/>
              </a:rPr>
              <a:t>Economic labour market status of individuals aged 50 and over, trends over time</a:t>
            </a:r>
            <a:endParaRPr lang="en-GB" sz="1400" dirty="0"/>
          </a:p>
          <a:p>
            <a:pPr marL="0" indent="0">
              <a:lnSpc>
                <a:spcPct val="120000"/>
              </a:lnSpc>
              <a:buNone/>
            </a:pPr>
            <a:r>
              <a:rPr lang="en-GB" sz="1400" dirty="0"/>
              <a:t>Department for Work and Pensions and Department for Business and Trade - </a:t>
            </a:r>
            <a:r>
              <a:rPr lang="en-GB" sz="1400" dirty="0">
                <a:hlinkClick r:id="rId7"/>
              </a:rPr>
              <a:t>Keep Britain Working: Final report </a:t>
            </a:r>
            <a:r>
              <a:rPr lang="en-GB" sz="1400" dirty="0"/>
              <a:t>(report)</a:t>
            </a:r>
          </a:p>
          <a:p>
            <a:pPr marL="0" indent="0">
              <a:lnSpc>
                <a:spcPct val="120000"/>
              </a:lnSpc>
              <a:buNone/>
            </a:pPr>
            <a:r>
              <a:rPr lang="en-GB" sz="1400" dirty="0"/>
              <a:t>Education Policy Institute - </a:t>
            </a:r>
            <a:r>
              <a:rPr lang="en-GB" sz="1400" dirty="0">
                <a:hlinkClick r:id="rId8"/>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9"/>
              </a:rPr>
              <a:t>Local child poverty statistics 2025 </a:t>
            </a:r>
            <a:r>
              <a:rPr lang="en-GB" sz="1400" dirty="0"/>
              <a:t>(report and data tables)</a:t>
            </a:r>
          </a:p>
          <a:p>
            <a:pPr marL="0" indent="0">
              <a:lnSpc>
                <a:spcPct val="120000"/>
              </a:lnSpc>
              <a:buNone/>
            </a:pPr>
            <a:r>
              <a:rPr lang="en-GB" sz="1400" dirty="0"/>
              <a:t>End Furniture Poverty - </a:t>
            </a:r>
            <a:r>
              <a:rPr lang="en-GB" sz="1400" dirty="0">
                <a:hlinkClick r:id="rId10"/>
              </a:rPr>
              <a:t>The Extent of Furniture Poverty 2026 </a:t>
            </a:r>
            <a:r>
              <a:rPr lang="en-GB" sz="1400" dirty="0"/>
              <a:t>(report)</a:t>
            </a:r>
          </a:p>
          <a:p>
            <a:pPr marL="0" indent="0">
              <a:lnSpc>
                <a:spcPct val="120000"/>
              </a:lnSpc>
              <a:buNone/>
            </a:pPr>
            <a:r>
              <a:rPr lang="en-GB" sz="1400" dirty="0"/>
              <a:t>End Furniture Poverty - </a:t>
            </a:r>
            <a:r>
              <a:rPr lang="en-GB" sz="1400" dirty="0">
                <a:hlinkClick r:id="rId11"/>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12"/>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13"/>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14"/>
              </a:rPr>
              <a:t>The impact of climate change on British farms and farmers’ mental health </a:t>
            </a:r>
            <a:r>
              <a:rPr lang="en-GB" sz="1400" dirty="0"/>
              <a:t>(report)</a:t>
            </a:r>
            <a:endParaRPr lang="nl-NL" sz="1400" dirty="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nl-NL" sz="1400" dirty="0"/>
              <a:t>Enterprise Research Centre - </a:t>
            </a:r>
            <a:r>
              <a:rPr lang="en-GB" sz="1400" dirty="0">
                <a:hlinkClick r:id="rId3"/>
              </a:rPr>
              <a:t>The State of Small Business Britain 2025 </a:t>
            </a:r>
            <a:r>
              <a:rPr lang="en-GB" sz="1400" dirty="0"/>
              <a:t>(report)</a:t>
            </a:r>
          </a:p>
          <a:p>
            <a:pPr marL="0" indent="0">
              <a:lnSpc>
                <a:spcPct val="120000"/>
              </a:lnSpc>
              <a:buNone/>
            </a:pPr>
            <a:r>
              <a:rPr lang="en-GB" sz="1400" dirty="0"/>
              <a:t>Financial Conduct Authority – </a:t>
            </a:r>
            <a:r>
              <a:rPr lang="en-GB" sz="1400" dirty="0">
                <a:hlinkClick r:id="rId4"/>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5"/>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6"/>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7"/>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8"/>
              </a:rPr>
              <a:t>Food insecurity tracking </a:t>
            </a:r>
            <a:r>
              <a:rPr lang="en-GB" sz="1400" dirty="0"/>
              <a:t>(survey dashboards)</a:t>
            </a:r>
          </a:p>
          <a:p>
            <a:pPr marL="0" indent="0">
              <a:lnSpc>
                <a:spcPct val="120000"/>
              </a:lnSpc>
              <a:buNone/>
            </a:pPr>
            <a:r>
              <a:rPr lang="en-GB" sz="1400" dirty="0"/>
              <a:t>Food Standards Agency - </a:t>
            </a:r>
            <a:r>
              <a:rPr lang="en-GB" sz="1400" dirty="0">
                <a:hlinkClick r:id="rId9"/>
              </a:rPr>
              <a:t>Consumer Insights Tracker </a:t>
            </a:r>
            <a:r>
              <a:rPr lang="en-GB" sz="1400" dirty="0"/>
              <a:t>(reports)</a:t>
            </a:r>
          </a:p>
          <a:p>
            <a:pPr marL="0" indent="0">
              <a:lnSpc>
                <a:spcPct val="120000"/>
              </a:lnSpc>
              <a:buNone/>
            </a:pPr>
            <a:r>
              <a:rPr lang="en-GB" sz="1400" dirty="0"/>
              <a:t>Gambling Commission - </a:t>
            </a:r>
            <a:r>
              <a:rPr lang="en-GB" sz="1400" dirty="0">
                <a:hlinkClick r:id="rId10"/>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11"/>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12"/>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13"/>
              </a:rPr>
              <a:t>Digital Exclusion Risk Index </a:t>
            </a:r>
            <a:r>
              <a:rPr lang="en-GB" sz="1400" dirty="0"/>
              <a:t>(interactive tool)</a:t>
            </a:r>
          </a:p>
          <a:p>
            <a:pPr marL="0" indent="0">
              <a:lnSpc>
                <a:spcPct val="120000"/>
              </a:lnSpc>
              <a:buNone/>
            </a:pPr>
            <a:r>
              <a:rPr lang="en-GB" sz="1400" dirty="0"/>
              <a:t>Gov.UK – </a:t>
            </a:r>
            <a:r>
              <a:rPr lang="en-GB" sz="1400" dirty="0">
                <a:hlinkClick r:id="rId14"/>
              </a:rPr>
              <a:t>Deprivation in England</a:t>
            </a:r>
            <a:r>
              <a:rPr lang="en-GB" sz="1400" dirty="0"/>
              <a:t> (interactive tool and data)</a:t>
            </a:r>
          </a:p>
          <a:p>
            <a:pPr marL="0" indent="0">
              <a:lnSpc>
                <a:spcPct val="120000"/>
              </a:lnSpc>
              <a:buNone/>
            </a:pPr>
            <a:r>
              <a:rPr lang="en-GB" sz="1400" dirty="0"/>
              <a:t>Hargreaves Lansdown - </a:t>
            </a:r>
            <a:r>
              <a:rPr lang="en-GB" sz="1400" dirty="0">
                <a:hlinkClick r:id="rId15"/>
              </a:rPr>
              <a:t>5 to Thrive The key pillars for financial resilience </a:t>
            </a:r>
            <a:r>
              <a:rPr lang="en-GB" sz="1400" dirty="0"/>
              <a:t>(report and interactive tool)</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The Heath Foundation - </a:t>
            </a:r>
            <a:r>
              <a:rPr lang="en-GB" sz="1400" dirty="0">
                <a:hlinkClick r:id="rId2"/>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3"/>
              </a:rPr>
              <a:t>Map of child poverty</a:t>
            </a:r>
            <a:r>
              <a:rPr lang="en-GB" sz="1400" dirty="0"/>
              <a:t> (interactive map)</a:t>
            </a:r>
          </a:p>
          <a:p>
            <a:pPr marL="0" indent="0">
              <a:lnSpc>
                <a:spcPct val="120000"/>
              </a:lnSpc>
              <a:buNone/>
            </a:pPr>
            <a:r>
              <a:rPr lang="en-GB" sz="1400" dirty="0"/>
              <a:t>The Health Foundation - </a:t>
            </a:r>
            <a:r>
              <a:rPr lang="en-GB" sz="1400" dirty="0">
                <a:hlinkClick r:id="rId4"/>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5"/>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6"/>
              </a:rPr>
              <a:t>Tackling mental health inequalities in the UK </a:t>
            </a:r>
            <a:r>
              <a:rPr lang="en-GB" sz="1400" dirty="0"/>
              <a:t>(report)</a:t>
            </a:r>
          </a:p>
          <a:p>
            <a:pPr marL="0" indent="0">
              <a:lnSpc>
                <a:spcPct val="120000"/>
              </a:lnSpc>
              <a:buNone/>
            </a:pPr>
            <a:r>
              <a:rPr lang="en-GB" sz="1400" dirty="0"/>
              <a:t>The Health Foundation - </a:t>
            </a:r>
            <a:r>
              <a:rPr lang="en-GB" sz="1400" dirty="0">
                <a:hlinkClick r:id="rId7"/>
              </a:rPr>
              <a:t>Unravelling the rise in mental health-related inactivity </a:t>
            </a:r>
            <a:r>
              <a:rPr lang="en-GB" sz="1400" dirty="0"/>
              <a:t>(blog)</a:t>
            </a:r>
          </a:p>
          <a:p>
            <a:pPr marL="0" indent="0">
              <a:lnSpc>
                <a:spcPct val="120000"/>
              </a:lnSpc>
              <a:buNone/>
            </a:pPr>
            <a:r>
              <a:rPr lang="en-GB" sz="1400" dirty="0"/>
              <a:t>HM Government - </a:t>
            </a:r>
            <a:r>
              <a:rPr lang="en-GB" sz="1400" dirty="0">
                <a:hlinkClick r:id="rId8"/>
              </a:rPr>
              <a:t>Our Children, Our Future: Tackling Child Poverty </a:t>
            </a:r>
            <a:r>
              <a:rPr lang="en-GB" sz="1400" dirty="0"/>
              <a:t>(strategy document)</a:t>
            </a:r>
          </a:p>
          <a:p>
            <a:pPr marL="0" indent="0">
              <a:lnSpc>
                <a:spcPct val="120000"/>
              </a:lnSpc>
              <a:buNone/>
            </a:pPr>
            <a:r>
              <a:rPr lang="en-GB" sz="1400" dirty="0"/>
              <a:t>HM Land Registry - </a:t>
            </a:r>
            <a:r>
              <a:rPr lang="en-GB" sz="1400" dirty="0">
                <a:hlinkClick r:id="rId9"/>
              </a:rPr>
              <a:t>UK House Price Index reports</a:t>
            </a:r>
            <a:endParaRPr lang="en-GB" sz="1400" dirty="0"/>
          </a:p>
          <a:p>
            <a:pPr marL="0" indent="0">
              <a:lnSpc>
                <a:spcPct val="120000"/>
              </a:lnSpc>
              <a:buNone/>
            </a:pPr>
            <a:r>
              <a:rPr lang="en-GB" sz="1400" dirty="0"/>
              <a:t>House of Commons Library - </a:t>
            </a:r>
            <a:r>
              <a:rPr lang="en-GB" sz="1400" dirty="0">
                <a:hlinkClick r:id="rId10"/>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11"/>
              </a:rPr>
              <a:t>Deep material poverty: How many children are going without essentials?</a:t>
            </a:r>
            <a:r>
              <a:rPr lang="en-GB" sz="1400" dirty="0"/>
              <a:t> (insight)</a:t>
            </a:r>
          </a:p>
          <a:p>
            <a:pPr marL="0" indent="0">
              <a:lnSpc>
                <a:spcPct val="120000"/>
              </a:lnSpc>
              <a:buNone/>
            </a:pPr>
            <a:r>
              <a:rPr lang="en-GB" sz="1400" dirty="0"/>
              <a:t>House of Commons Library - </a:t>
            </a:r>
            <a:r>
              <a:rPr lang="en-GB" sz="1400" dirty="0">
                <a:hlinkClick r:id="rId12"/>
              </a:rPr>
              <a:t>Domestic energy prices </a:t>
            </a:r>
            <a:r>
              <a:rPr lang="en-GB" sz="1400" dirty="0"/>
              <a:t>(research briefing)</a:t>
            </a:r>
          </a:p>
          <a:p>
            <a:pPr marL="0" indent="0">
              <a:lnSpc>
                <a:spcPct val="120000"/>
              </a:lnSpc>
              <a:buNone/>
            </a:pPr>
            <a:r>
              <a:rPr lang="en-GB" sz="1400" dirty="0"/>
              <a:t>House of Commons Library - </a:t>
            </a:r>
            <a:r>
              <a:rPr lang="en-GB" sz="1400" dirty="0">
                <a:hlinkClick r:id="rId13"/>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14"/>
              </a:rPr>
              <a:t>Food banks in the UK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3"/>
              </a:rPr>
              <a:t>Fuel poverty in the UK </a:t>
            </a:r>
            <a:r>
              <a:rPr lang="en-GB" sz="1400" dirty="0"/>
              <a:t>(research briefing)</a:t>
            </a:r>
          </a:p>
          <a:p>
            <a:pPr marL="0" indent="0">
              <a:lnSpc>
                <a:spcPct val="120000"/>
              </a:lnSpc>
              <a:buNone/>
            </a:pPr>
            <a:r>
              <a:rPr lang="en-GB" sz="1400" dirty="0"/>
              <a:t>House of Commons Library - </a:t>
            </a:r>
            <a:r>
              <a:rPr lang="en-GB" sz="1400" dirty="0">
                <a:hlinkClick r:id="rId4"/>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5"/>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6"/>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7"/>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8"/>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9"/>
              </a:rPr>
              <a:t>The contribution of the defence industry to UK regions and countries </a:t>
            </a:r>
            <a:r>
              <a:rPr lang="en-GB" sz="1400" dirty="0"/>
              <a:t>(research briefing)</a:t>
            </a:r>
          </a:p>
          <a:p>
            <a:pPr marL="0" indent="0">
              <a:lnSpc>
                <a:spcPct val="120000"/>
              </a:lnSpc>
              <a:buNone/>
            </a:pPr>
            <a:r>
              <a:rPr lang="en-GB" sz="1400" dirty="0"/>
              <a:t>House of Commons Library - </a:t>
            </a:r>
            <a:r>
              <a:rPr lang="en-GB" sz="1400" dirty="0">
                <a:hlinkClick r:id="rId10"/>
              </a:rPr>
              <a:t>Retail sector in the UK </a:t>
            </a:r>
            <a:r>
              <a:rPr lang="en-GB" sz="1400" dirty="0"/>
              <a:t>(research briefing)</a:t>
            </a:r>
          </a:p>
          <a:p>
            <a:pPr marL="0" indent="0">
              <a:lnSpc>
                <a:spcPct val="120000"/>
              </a:lnSpc>
              <a:buNone/>
            </a:pPr>
            <a:r>
              <a:rPr lang="en-GB" sz="1400" dirty="0"/>
              <a:t>House of Commons Library - </a:t>
            </a:r>
            <a:r>
              <a:rPr lang="en-GB" sz="1400" dirty="0">
                <a:hlinkClick r:id="rId11"/>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2"/>
              </a:rPr>
              <a:t>Student loan statistics</a:t>
            </a:r>
            <a:r>
              <a:rPr lang="en-GB" sz="1400" dirty="0"/>
              <a:t> (research briefing)</a:t>
            </a:r>
          </a:p>
          <a:p>
            <a:pPr marL="0" indent="0">
              <a:lnSpc>
                <a:spcPct val="120000"/>
              </a:lnSpc>
              <a:buNone/>
            </a:pPr>
            <a:r>
              <a:rPr lang="en-GB" sz="1400" dirty="0"/>
              <a:t>House of Commons Library – </a:t>
            </a:r>
            <a:r>
              <a:rPr lang="en-GB" sz="1400" dirty="0">
                <a:hlinkClick r:id="rId13"/>
              </a:rPr>
              <a:t>UK defence spending </a:t>
            </a:r>
            <a:r>
              <a:rPr lang="en-GB" sz="1400" dirty="0"/>
              <a:t>(research briefing)</a:t>
            </a:r>
          </a:p>
          <a:p>
            <a:pPr marL="0" indent="0">
              <a:lnSpc>
                <a:spcPct val="120000"/>
              </a:lnSpc>
              <a:buNone/>
            </a:pPr>
            <a:r>
              <a:rPr lang="en-GB" sz="1400" dirty="0"/>
              <a:t>House of Commons Library - </a:t>
            </a:r>
            <a:r>
              <a:rPr lang="en-GB" sz="1400" dirty="0">
                <a:hlinkClick r:id="rId14"/>
              </a:rPr>
              <a:t>Which children are most likely to be in poverty in the UK?</a:t>
            </a:r>
            <a:r>
              <a:rPr lang="en-GB" sz="1400" dirty="0"/>
              <a:t> (insight)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House of Lords Library - </a:t>
            </a:r>
            <a:r>
              <a:rPr lang="en-GB" sz="1400" dirty="0">
                <a:hlinkClick r:id="rId2"/>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3"/>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4"/>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a:hlinkClick r:id="rId5"/>
              </a:rPr>
              <a:t>Are fewer people living in poverty than previously thought?</a:t>
            </a:r>
            <a:r>
              <a:rPr lang="en-GB" sz="1400" dirty="0"/>
              <a:t> (comment)</a:t>
            </a:r>
          </a:p>
          <a:p>
            <a:pPr marL="0" indent="0">
              <a:lnSpc>
                <a:spcPct val="120000"/>
              </a:lnSpc>
              <a:buNone/>
            </a:pPr>
            <a:r>
              <a:rPr lang="en-GB" sz="1400" dirty="0"/>
              <a:t>IFS - </a:t>
            </a:r>
            <a:r>
              <a:rPr lang="en-GB" sz="1400" dirty="0" err="1">
                <a:hlinkClick r:id="rId6"/>
              </a:rPr>
              <a:t>Cheapflation</a:t>
            </a:r>
            <a:r>
              <a:rPr lang="en-GB" sz="1400" dirty="0">
                <a:hlinkClick r:id="rId6"/>
              </a:rPr>
              <a:t> and the rise of inflation inequality </a:t>
            </a:r>
            <a:r>
              <a:rPr lang="en-GB" sz="1400" dirty="0"/>
              <a:t>(report)</a:t>
            </a:r>
          </a:p>
          <a:p>
            <a:pPr marL="0" indent="0">
              <a:lnSpc>
                <a:spcPct val="120000"/>
              </a:lnSpc>
              <a:buNone/>
            </a:pPr>
            <a:r>
              <a:rPr lang="en-GB" sz="1400" dirty="0"/>
              <a:t>IFS - </a:t>
            </a:r>
            <a:r>
              <a:rPr lang="en-GB" sz="1400" dirty="0">
                <a:hlinkClick r:id="rId7"/>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8"/>
              </a:rPr>
              <a:t>Green Budget 2025: Full report</a:t>
            </a:r>
            <a:endParaRPr lang="en-GB" sz="1400" dirty="0"/>
          </a:p>
          <a:p>
            <a:pPr marL="0" indent="0">
              <a:lnSpc>
                <a:spcPct val="120000"/>
              </a:lnSpc>
              <a:buNone/>
            </a:pPr>
            <a:r>
              <a:rPr lang="en-GB" sz="1400" dirty="0"/>
              <a:t>IFS - </a:t>
            </a:r>
            <a:r>
              <a:rPr lang="en-GB" sz="1400" dirty="0">
                <a:hlinkClick r:id="rId9"/>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10"/>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1"/>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2"/>
              </a:rPr>
              <a:t>How do Plan 2 student loans work, and how have they changed over time? </a:t>
            </a:r>
            <a:r>
              <a:rPr lang="en-GB" sz="1400" dirty="0"/>
              <a:t>(report)</a:t>
            </a:r>
          </a:p>
          <a:p>
            <a:pPr marL="0" indent="0">
              <a:lnSpc>
                <a:spcPct val="120000"/>
              </a:lnSpc>
              <a:buNone/>
            </a:pPr>
            <a:r>
              <a:rPr lang="en-GB" sz="1400" dirty="0"/>
              <a:t>IFS - </a:t>
            </a:r>
            <a:r>
              <a:rPr lang="en-GB" sz="1400" dirty="0">
                <a:hlinkClick r:id="rId13"/>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4"/>
              </a:rPr>
              <a:t>Living standards, poverty and inequality in the UK</a:t>
            </a:r>
            <a:r>
              <a:rPr lang="en-GB" sz="1400" dirty="0"/>
              <a:t> (interactive webpage)</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4997463"/>
          </a:xfrm>
          <a:solidFill>
            <a:schemeClr val="bg1"/>
          </a:solidFill>
        </p:spPr>
        <p:txBody>
          <a:bodyPr numCol="1">
            <a:noAutofit/>
          </a:bodyPr>
          <a:lstStyle/>
          <a:p>
            <a:pPr marL="0" indent="0">
              <a:lnSpc>
                <a:spcPct val="120000"/>
              </a:lnSpc>
              <a:buNone/>
            </a:pPr>
            <a:r>
              <a:rPr lang="en-GB" sz="1400" dirty="0"/>
              <a:t>IFS - </a:t>
            </a:r>
            <a:r>
              <a:rPr lang="en-GB" sz="1400" dirty="0">
                <a:hlinkClick r:id="rId2"/>
              </a:rPr>
              <a:t>Living standards since the last election</a:t>
            </a:r>
            <a:r>
              <a:rPr lang="en-GB" sz="1400" dirty="0"/>
              <a:t> (report)</a:t>
            </a:r>
          </a:p>
          <a:p>
            <a:pPr marL="0" indent="0">
              <a:lnSpc>
                <a:spcPct val="120000"/>
              </a:lnSpc>
              <a:buNone/>
            </a:pPr>
            <a:r>
              <a:rPr lang="en-GB" sz="1400" dirty="0"/>
              <a:t>IFS - </a:t>
            </a:r>
            <a:r>
              <a:rPr lang="en-GB" sz="1400" dirty="0">
                <a:hlinkClick r:id="rId3"/>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4"/>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5"/>
              </a:rPr>
              <a:t>Seven key facts about UK living standards </a:t>
            </a:r>
            <a:r>
              <a:rPr lang="en-GB" sz="1400" dirty="0"/>
              <a:t>(report)</a:t>
            </a:r>
          </a:p>
          <a:p>
            <a:pPr marL="0" indent="0">
              <a:lnSpc>
                <a:spcPct val="120000"/>
              </a:lnSpc>
              <a:buNone/>
            </a:pPr>
            <a:r>
              <a:rPr lang="en-GB" sz="1400" dirty="0"/>
              <a:t>IFS - </a:t>
            </a:r>
            <a:r>
              <a:rPr lang="en-GB" sz="1400" dirty="0">
                <a:hlinkClick r:id="rId6"/>
              </a:rPr>
              <a:t>Tackling regional inequalities: lessons from new research </a:t>
            </a:r>
            <a:r>
              <a:rPr lang="en-GB" sz="1400" dirty="0"/>
              <a:t>(research paper)</a:t>
            </a:r>
          </a:p>
          <a:p>
            <a:pPr marL="0" indent="0">
              <a:lnSpc>
                <a:spcPct val="120000"/>
              </a:lnSpc>
              <a:buNone/>
            </a:pPr>
            <a:r>
              <a:rPr lang="en-GB" sz="1400" dirty="0"/>
              <a:t>IFS - </a:t>
            </a:r>
            <a:r>
              <a:rPr lang="en-GB" sz="1400" dirty="0">
                <a:hlinkClick r:id="rId7"/>
              </a:rPr>
              <a:t>The role of changing health in rising health-related benefit claims </a:t>
            </a:r>
            <a:r>
              <a:rPr lang="en-GB" sz="1400" dirty="0"/>
              <a:t>(report)</a:t>
            </a:r>
          </a:p>
          <a:p>
            <a:pPr marL="0" indent="0">
              <a:lnSpc>
                <a:spcPct val="120000"/>
              </a:lnSpc>
              <a:buNone/>
            </a:pPr>
            <a:r>
              <a:rPr lang="en-GB" sz="1400" dirty="0"/>
              <a:t>IFS - </a:t>
            </a:r>
            <a:r>
              <a:rPr lang="en-GB" sz="1400" dirty="0">
                <a:hlinkClick r:id="rId8"/>
              </a:rPr>
              <a:t>Unemployment, benefits and household spending: new evidence from UK bank account data </a:t>
            </a:r>
            <a:r>
              <a:rPr lang="en-GB" sz="1400" dirty="0"/>
              <a:t>(report)</a:t>
            </a:r>
          </a:p>
          <a:p>
            <a:pPr marL="0" indent="0">
              <a:lnSpc>
                <a:spcPct val="120000"/>
              </a:lnSpc>
              <a:buNone/>
            </a:pPr>
            <a:r>
              <a:rPr lang="en-GB" sz="1400" dirty="0"/>
              <a:t>IFS - </a:t>
            </a:r>
            <a:r>
              <a:rPr lang="en-GB" sz="1400" dirty="0">
                <a:hlinkClick r:id="rId9"/>
              </a:rPr>
              <a:t>Universal credit review: challenges and options for reform </a:t>
            </a:r>
            <a:r>
              <a:rPr lang="en-GB" sz="1400" dirty="0"/>
              <a:t>(report)</a:t>
            </a:r>
          </a:p>
          <a:p>
            <a:pPr marL="0" indent="0">
              <a:lnSpc>
                <a:spcPct val="120000"/>
              </a:lnSpc>
              <a:buNone/>
            </a:pPr>
            <a:r>
              <a:rPr lang="en-GB" sz="1400" dirty="0"/>
              <a:t>Institute of Health Equity - </a:t>
            </a:r>
            <a:r>
              <a:rPr lang="en-GB" sz="1400" dirty="0">
                <a:hlinkClick r:id="rId10"/>
              </a:rPr>
              <a:t>Fuel poverty, cold homes and health inequalities in the UK</a:t>
            </a:r>
            <a:r>
              <a:rPr lang="en-GB" sz="1400" dirty="0"/>
              <a:t> (report)</a:t>
            </a:r>
          </a:p>
          <a:p>
            <a:pPr marL="0" indent="0">
              <a:lnSpc>
                <a:spcPct val="120000"/>
              </a:lnSpc>
              <a:buNone/>
            </a:pPr>
            <a:r>
              <a:rPr lang="en-GB" sz="1400" dirty="0"/>
              <a:t>Joint Economic Data Hub - </a:t>
            </a:r>
            <a:r>
              <a:rPr lang="en-GB" sz="1400" dirty="0">
                <a:hlinkClick r:id="rId11"/>
              </a:rPr>
              <a:t>The Midlands Defence Industry </a:t>
            </a:r>
            <a:r>
              <a:rPr lang="en-GB" sz="1400" dirty="0"/>
              <a:t>(report)</a:t>
            </a:r>
          </a:p>
          <a:p>
            <a:pPr marL="0" indent="0">
              <a:lnSpc>
                <a:spcPct val="120000"/>
              </a:lnSpc>
              <a:buNone/>
            </a:pPr>
            <a:r>
              <a:rPr lang="en-GB" sz="1400" dirty="0"/>
              <a:t>Joseph Rowntree Foundation (JRF) -  </a:t>
            </a:r>
            <a:r>
              <a:rPr lang="en-GB" sz="1400" dirty="0">
                <a:hlinkClick r:id="rId12"/>
              </a:rPr>
              <a:t>UK Poverty 2026</a:t>
            </a:r>
            <a:r>
              <a:rPr lang="en-GB" sz="1400" dirty="0"/>
              <a:t> (report)</a:t>
            </a:r>
          </a:p>
          <a:p>
            <a:pPr marL="0" indent="0">
              <a:lnSpc>
                <a:spcPct val="120000"/>
              </a:lnSpc>
              <a:buNone/>
            </a:pPr>
            <a:r>
              <a:rPr lang="en-GB" sz="1400" dirty="0"/>
              <a:t>JRF -  </a:t>
            </a:r>
            <a:r>
              <a:rPr lang="en-GB" sz="1400" dirty="0">
                <a:hlinkClick r:id="rId13"/>
              </a:rPr>
              <a:t>Cost of living </a:t>
            </a:r>
            <a:r>
              <a:rPr lang="en-GB" sz="1400" dirty="0"/>
              <a:t>(reports and briefings)</a:t>
            </a:r>
          </a:p>
          <a:p>
            <a:pPr marL="0" indent="0">
              <a:lnSpc>
                <a:spcPct val="120000"/>
              </a:lnSpc>
              <a:buNone/>
            </a:pPr>
            <a:r>
              <a:rPr lang="en-GB" sz="1400" dirty="0"/>
              <a:t>JRF - </a:t>
            </a:r>
            <a:r>
              <a:rPr lang="en-GB" sz="1400" dirty="0">
                <a:hlinkClick r:id="rId14"/>
              </a:rPr>
              <a:t>Destitution in the UK 2023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166420"/>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106323"/>
          </a:xfrm>
          <a:solidFill>
            <a:schemeClr val="bg1"/>
          </a:solidFill>
        </p:spPr>
        <p:txBody>
          <a:bodyPr numCol="1">
            <a:noAutofit/>
          </a:bodyPr>
          <a:lstStyle/>
          <a:p>
            <a:pPr marL="0" indent="0">
              <a:lnSpc>
                <a:spcPct val="120000"/>
              </a:lnSpc>
              <a:buNone/>
            </a:pPr>
            <a:r>
              <a:rPr lang="en-GB" sz="1400" dirty="0"/>
              <a:t>JRF - </a:t>
            </a:r>
            <a:r>
              <a:rPr lang="en-GB" sz="1400" dirty="0">
                <a:hlinkClick r:id="rId3"/>
              </a:rPr>
              <a:t>The impact of hardship on primary schools and primary and community healthcare </a:t>
            </a:r>
            <a:r>
              <a:rPr lang="en-GB" sz="1400" dirty="0"/>
              <a:t>(report)</a:t>
            </a:r>
          </a:p>
          <a:p>
            <a:pPr marL="0" indent="0">
              <a:lnSpc>
                <a:spcPct val="120000"/>
              </a:lnSpc>
              <a:buNone/>
            </a:pPr>
            <a:r>
              <a:rPr lang="en-GB" sz="1400" dirty="0"/>
              <a:t>JRF – </a:t>
            </a:r>
            <a:r>
              <a:rPr lang="en-GB" sz="1400" dirty="0">
                <a:hlinkClick r:id="rId4"/>
              </a:rPr>
              <a:t>UK poverty statistics</a:t>
            </a:r>
            <a:endParaRPr lang="en-GB" sz="1400" dirty="0"/>
          </a:p>
          <a:p>
            <a:pPr marL="0" indent="0">
              <a:lnSpc>
                <a:spcPct val="120000"/>
              </a:lnSpc>
              <a:buNone/>
            </a:pPr>
            <a:r>
              <a:rPr lang="en-GB" sz="1400" dirty="0"/>
              <a:t>The King’s Fund - </a:t>
            </a:r>
            <a:r>
              <a:rPr lang="en-GB" sz="1400" dirty="0">
                <a:hlinkClick r:id="rId5"/>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6"/>
              </a:rPr>
              <a:t>The King’s Trust TK Maxx Youth Index 2025 </a:t>
            </a:r>
            <a:r>
              <a:rPr lang="en-GB" sz="1400" dirty="0"/>
              <a:t>(report)</a:t>
            </a:r>
          </a:p>
          <a:p>
            <a:pPr marL="0" indent="0">
              <a:lnSpc>
                <a:spcPct val="120000"/>
              </a:lnSpc>
              <a:buNone/>
            </a:pPr>
            <a:r>
              <a:rPr lang="en-GB" sz="1400" dirty="0"/>
              <a:t>KPMG - </a:t>
            </a:r>
            <a:r>
              <a:rPr lang="en-GB" sz="1400" dirty="0">
                <a:hlinkClick r:id="rId7"/>
              </a:rPr>
              <a:t>UK Economic Outlook </a:t>
            </a:r>
            <a:r>
              <a:rPr lang="en-GB" sz="1400" dirty="0"/>
              <a:t>(report)</a:t>
            </a:r>
          </a:p>
          <a:p>
            <a:pPr marL="0" indent="0">
              <a:lnSpc>
                <a:spcPct val="120000"/>
              </a:lnSpc>
              <a:buNone/>
            </a:pPr>
            <a:r>
              <a:rPr lang="en-GB" sz="1400" dirty="0"/>
              <a:t>Learning and Work Institute </a:t>
            </a:r>
            <a:r>
              <a:rPr lang="en-GB" sz="1400" dirty="0">
                <a:hlinkClick r:id="rId8"/>
              </a:rPr>
              <a:t>– Labour market briefing March 2026</a:t>
            </a:r>
            <a:endParaRPr lang="en-GB" sz="1400" dirty="0"/>
          </a:p>
          <a:p>
            <a:pPr marL="0" indent="0">
              <a:lnSpc>
                <a:spcPct val="120000"/>
              </a:lnSpc>
              <a:buNone/>
            </a:pPr>
            <a:r>
              <a:rPr lang="en-GB" sz="1400" dirty="0"/>
              <a:t>Living Wage Foundation - </a:t>
            </a:r>
            <a:r>
              <a:rPr lang="en-GB" sz="1400" dirty="0">
                <a:hlinkClick r:id="rId9"/>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10"/>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11"/>
              </a:rPr>
              <a:t>2025 Consumer Digital Index </a:t>
            </a:r>
            <a:r>
              <a:rPr lang="en-GB" sz="1400" dirty="0"/>
              <a:t>(report)</a:t>
            </a:r>
          </a:p>
          <a:p>
            <a:pPr marL="0" indent="0">
              <a:lnSpc>
                <a:spcPct val="120000"/>
              </a:lnSpc>
              <a:buNone/>
            </a:pPr>
            <a:r>
              <a:rPr lang="en-GB" sz="1400" dirty="0"/>
              <a:t>Local Government Association - </a:t>
            </a:r>
            <a:r>
              <a:rPr lang="en-GB" sz="1400" dirty="0">
                <a:hlinkClick r:id="rId12"/>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13"/>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14"/>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15"/>
              </a:rPr>
              <a:t>Insecure lives: The growth and impact of multiple insecurities </a:t>
            </a:r>
            <a:r>
              <a:rPr lang="en-GB" sz="1400" dirty="0"/>
              <a:t>(report)</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err="1"/>
              <a:t>Longleigh</a:t>
            </a:r>
            <a:r>
              <a:rPr lang="en-GB" sz="1400" dirty="0"/>
              <a:t> Foundation - </a:t>
            </a:r>
            <a:r>
              <a:rPr lang="en-GB" sz="1400" dirty="0">
                <a:hlinkClick r:id="rId2"/>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3"/>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4"/>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5"/>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6"/>
              </a:rPr>
              <a:t>Burnout Report 2025 </a:t>
            </a:r>
            <a:r>
              <a:rPr lang="en-GB" sz="1400" dirty="0"/>
              <a:t>(report)</a:t>
            </a:r>
          </a:p>
          <a:p>
            <a:pPr marL="0" indent="0">
              <a:lnSpc>
                <a:spcPct val="120000"/>
              </a:lnSpc>
              <a:buNone/>
            </a:pPr>
            <a:r>
              <a:rPr lang="en-GB" sz="1400" dirty="0"/>
              <a:t>Mental Health UK - </a:t>
            </a:r>
            <a:r>
              <a:rPr lang="en-GB" sz="1400" dirty="0">
                <a:hlinkClick r:id="rId7"/>
              </a:rPr>
              <a:t>Breaking Barriers: Supporting mental health to boost economic growth</a:t>
            </a:r>
            <a:r>
              <a:rPr lang="en-GB" sz="1400" dirty="0"/>
              <a:t> (report)</a:t>
            </a:r>
          </a:p>
          <a:p>
            <a:pPr marL="0" indent="0">
              <a:lnSpc>
                <a:spcPct val="120000"/>
              </a:lnSpc>
              <a:buNone/>
            </a:pPr>
            <a:r>
              <a:rPr lang="en-GB" sz="1400" dirty="0"/>
              <a:t>Midlands Engine - </a:t>
            </a:r>
            <a:r>
              <a:rPr lang="en-GB" sz="1400" dirty="0">
                <a:hlinkClick r:id="rId8"/>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9"/>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10"/>
              </a:rPr>
              <a:t>English Housing Survey 2023 to 2024: experiences of the 'housing crisis’ </a:t>
            </a:r>
            <a:r>
              <a:rPr lang="en-GB" sz="1400" dirty="0"/>
              <a:t>(report)</a:t>
            </a:r>
          </a:p>
          <a:p>
            <a:pPr marL="0" indent="0">
              <a:lnSpc>
                <a:spcPct val="120000"/>
              </a:lnSpc>
              <a:buNone/>
            </a:pPr>
            <a:r>
              <a:rPr lang="en-GB" sz="1400" dirty="0"/>
              <a:t>Money Advice Trust - </a:t>
            </a:r>
            <a:r>
              <a:rPr lang="en-GB" sz="1400" dirty="0">
                <a:hlinkClick r:id="rId11"/>
              </a:rPr>
              <a:t>Broken Budgets:  An analysis of people contacting National </a:t>
            </a:r>
            <a:r>
              <a:rPr lang="en-GB" sz="1400" dirty="0" err="1">
                <a:hlinkClick r:id="rId11"/>
              </a:rPr>
              <a:t>Debtline</a:t>
            </a:r>
            <a:r>
              <a:rPr lang="en-GB" sz="1400" dirty="0">
                <a:hlinkClick r:id="rId11"/>
              </a:rPr>
              <a:t> and Business </a:t>
            </a:r>
            <a:r>
              <a:rPr lang="en-GB" sz="1400" dirty="0" err="1">
                <a:hlinkClick r:id="rId11"/>
              </a:rPr>
              <a:t>Debtline</a:t>
            </a:r>
            <a:r>
              <a:rPr lang="en-GB" sz="1400" dirty="0">
                <a:hlinkClick r:id="rId11"/>
              </a:rPr>
              <a:t>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12"/>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3"/>
              </a:rPr>
              <a:t>Society Watch 2023: The Price We Pay - the social impact of the cost of living crisis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2"/>
              </a:rPr>
              <a:t>British Social Attitudes</a:t>
            </a:r>
            <a:endParaRPr lang="en-GB" sz="1400" dirty="0"/>
          </a:p>
          <a:p>
            <a:pPr marL="0" indent="0">
              <a:lnSpc>
                <a:spcPct val="120000"/>
              </a:lnSpc>
              <a:buNone/>
            </a:pPr>
            <a:r>
              <a:rPr lang="en-GB" sz="1400" dirty="0"/>
              <a:t>National Housing Federation - </a:t>
            </a:r>
            <a:r>
              <a:rPr lang="en-GB" sz="1400" dirty="0">
                <a:hlinkClick r:id="rId3"/>
              </a:rPr>
              <a:t>Rural Life Monitor 2024 </a:t>
            </a:r>
            <a:r>
              <a:rPr lang="en-GB" sz="1400" dirty="0"/>
              <a:t>(report)</a:t>
            </a:r>
          </a:p>
          <a:p>
            <a:pPr marL="0" indent="0">
              <a:lnSpc>
                <a:spcPct val="120000"/>
              </a:lnSpc>
              <a:buNone/>
            </a:pPr>
            <a:r>
              <a:rPr lang="en-GB" sz="1400" dirty="0"/>
              <a:t>National Institute for Economic and Social Research (NIESR) - </a:t>
            </a:r>
            <a:r>
              <a:rPr lang="en-GB" sz="1400" dirty="0">
                <a:hlinkClick r:id="rId4"/>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5"/>
              </a:rPr>
              <a:t>UK Civil Society Almanac 2024 </a:t>
            </a:r>
            <a:r>
              <a:rPr lang="en-GB" sz="1400" dirty="0"/>
              <a:t>(report)</a:t>
            </a:r>
          </a:p>
          <a:p>
            <a:pPr marL="0" indent="0">
              <a:lnSpc>
                <a:spcPct val="120000"/>
              </a:lnSpc>
              <a:buNone/>
            </a:pPr>
            <a:r>
              <a:rPr lang="en-GB" sz="1400" dirty="0"/>
              <a:t>NatWest Group - </a:t>
            </a:r>
            <a:r>
              <a:rPr lang="en-GB" sz="1400" dirty="0">
                <a:hlinkClick r:id="rId6"/>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7"/>
              </a:rPr>
              <a:t>What’s behind the rise in disability benefit claims </a:t>
            </a:r>
            <a:r>
              <a:rPr lang="en-GB" sz="1400" dirty="0"/>
              <a:t>(blog)</a:t>
            </a:r>
          </a:p>
          <a:p>
            <a:pPr marL="0" indent="0">
              <a:lnSpc>
                <a:spcPct val="120000"/>
              </a:lnSpc>
              <a:buNone/>
            </a:pPr>
            <a:r>
              <a:rPr lang="en-GB" sz="1400" dirty="0"/>
              <a:t>Ofcom - </a:t>
            </a:r>
            <a:r>
              <a:rPr lang="en-GB" sz="1400" dirty="0">
                <a:hlinkClick r:id="rId8"/>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9"/>
              </a:rPr>
              <a:t>Health inequalities dashboard</a:t>
            </a:r>
            <a:r>
              <a:rPr lang="en-GB" sz="1400" dirty="0"/>
              <a:t> ((interactive dashboard) </a:t>
            </a:r>
          </a:p>
          <a:p>
            <a:pPr marL="0" indent="0">
              <a:lnSpc>
                <a:spcPct val="120000"/>
              </a:lnSpc>
              <a:buNone/>
            </a:pPr>
            <a:r>
              <a:rPr lang="en-GB" sz="1400" dirty="0"/>
              <a:t>OHID - </a:t>
            </a:r>
            <a:r>
              <a:rPr lang="en-GB" sz="1400" dirty="0">
                <a:hlinkClick r:id="rId10"/>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11"/>
              </a:rPr>
              <a:t>Build a custom area profile</a:t>
            </a:r>
            <a:r>
              <a:rPr lang="en-GB" sz="1400" dirty="0"/>
              <a:t> interactive tool (Census 2021 data)</a:t>
            </a:r>
          </a:p>
          <a:p>
            <a:pPr marL="0" indent="0">
              <a:lnSpc>
                <a:spcPct val="120000"/>
              </a:lnSpc>
              <a:buNone/>
            </a:pPr>
            <a:r>
              <a:rPr lang="en-GB" sz="1400" dirty="0"/>
              <a:t>ONS - </a:t>
            </a:r>
            <a:r>
              <a:rPr lang="en-GB" sz="1400" dirty="0">
                <a:hlinkClick r:id="rId12"/>
              </a:rPr>
              <a:t>Business insights and impact on the UK economy 19 March 2026</a:t>
            </a:r>
            <a:endParaRPr lang="en-GB" sz="1400" dirty="0"/>
          </a:p>
          <a:p>
            <a:pPr marL="0" indent="0">
              <a:lnSpc>
                <a:spcPct val="120000"/>
              </a:lnSpc>
              <a:buNone/>
            </a:pPr>
            <a:r>
              <a:rPr lang="en-GB" sz="1400" dirty="0"/>
              <a:t>ONS - </a:t>
            </a:r>
            <a:r>
              <a:rPr lang="en-GB" sz="1400" dirty="0">
                <a:hlinkClick r:id="rId13"/>
              </a:rPr>
              <a:t>Census 2021:  How homes are heated in your area</a:t>
            </a:r>
            <a:r>
              <a:rPr lang="en-GB" sz="1400" dirty="0"/>
              <a:t> (interactive map)</a:t>
            </a:r>
          </a:p>
          <a:p>
            <a:pPr marL="0" indent="0">
              <a:lnSpc>
                <a:spcPct val="120000"/>
              </a:lnSpc>
              <a:buNone/>
            </a:pPr>
            <a:r>
              <a:rPr lang="en-GB" sz="1400" dirty="0"/>
              <a:t>ONS - </a:t>
            </a:r>
            <a:r>
              <a:rPr lang="en-GB" sz="1400" dirty="0">
                <a:hlinkClick r:id="rId14"/>
              </a:rPr>
              <a:t>Census 2021: How workforce qualification levels differ across England and Wales</a:t>
            </a:r>
            <a:r>
              <a:rPr lang="en-GB" sz="1400" dirty="0"/>
              <a:t> (interactive map)</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Childcare accessibility by neighbourhood</a:t>
            </a:r>
            <a:r>
              <a:rPr lang="en-GB" sz="1400" dirty="0"/>
              <a:t> (interactive tool) </a:t>
            </a:r>
          </a:p>
          <a:p>
            <a:pPr marL="0" indent="0">
              <a:lnSpc>
                <a:spcPct val="120000"/>
              </a:lnSpc>
              <a:buNone/>
            </a:pPr>
            <a:r>
              <a:rPr lang="en-GB" sz="1400" dirty="0"/>
              <a:t>ONS - </a:t>
            </a:r>
            <a:r>
              <a:rPr lang="en-GB" sz="1400" dirty="0">
                <a:hlinkClick r:id="rId3"/>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4"/>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5"/>
              </a:rPr>
              <a:t>Economic activity and social change in the UK, real-time indicators </a:t>
            </a:r>
            <a:r>
              <a:rPr lang="en-GB" sz="1400" dirty="0"/>
              <a:t>(statistical bulletins)</a:t>
            </a:r>
          </a:p>
          <a:p>
            <a:pPr marL="0" indent="0">
              <a:lnSpc>
                <a:spcPct val="120000"/>
              </a:lnSpc>
              <a:buNone/>
            </a:pPr>
            <a:r>
              <a:rPr lang="en-GB" sz="1400" dirty="0"/>
              <a:t>ONS - </a:t>
            </a:r>
            <a:r>
              <a:rPr lang="en-GB" sz="1400" dirty="0">
                <a:hlinkClick r:id="rId6"/>
              </a:rPr>
              <a:t>Economic activity and social change real-time indicators, UK, dashboard</a:t>
            </a:r>
            <a:endParaRPr lang="en-GB" sz="1400" dirty="0"/>
          </a:p>
          <a:p>
            <a:pPr marL="0" indent="0">
              <a:lnSpc>
                <a:spcPct val="120000"/>
              </a:lnSpc>
              <a:buNone/>
            </a:pPr>
            <a:r>
              <a:rPr lang="en-GB" sz="1400" dirty="0"/>
              <a:t>ONS:  </a:t>
            </a:r>
            <a:r>
              <a:rPr lang="en-GB" sz="1400" dirty="0">
                <a:hlinkClick r:id="rId7"/>
              </a:rPr>
              <a:t>Explore local indicators </a:t>
            </a:r>
            <a:r>
              <a:rPr lang="en-GB" sz="1400" dirty="0"/>
              <a:t>(interactive tool)</a:t>
            </a:r>
          </a:p>
          <a:p>
            <a:pPr marL="0" indent="0">
              <a:lnSpc>
                <a:spcPct val="120000"/>
              </a:lnSpc>
              <a:buNone/>
            </a:pPr>
            <a:r>
              <a:rPr lang="en-GB" sz="1400" dirty="0"/>
              <a:t>ONS - </a:t>
            </a:r>
            <a:r>
              <a:rPr lang="en-GB" sz="1400" dirty="0">
                <a:hlinkClick r:id="rId8"/>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9"/>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10"/>
              </a:rPr>
              <a:t>Firm employment dynamics in local economies, UK: 2004 to 2022</a:t>
            </a:r>
            <a:endParaRPr lang="en-GB" sz="1400" dirty="0"/>
          </a:p>
          <a:p>
            <a:pPr marL="0" indent="0">
              <a:lnSpc>
                <a:spcPct val="120000"/>
              </a:lnSpc>
              <a:buNone/>
            </a:pPr>
            <a:r>
              <a:rPr lang="en-GB" sz="1400" dirty="0"/>
              <a:t>ONS - </a:t>
            </a:r>
            <a:r>
              <a:rPr lang="en-GB" sz="1400" dirty="0">
                <a:hlinkClick r:id="rId11"/>
              </a:rPr>
              <a:t>First time mortgage buyers </a:t>
            </a:r>
            <a:r>
              <a:rPr lang="en-GB" sz="1400" dirty="0"/>
              <a:t>(interactive page)</a:t>
            </a:r>
          </a:p>
          <a:p>
            <a:pPr marL="0" indent="0">
              <a:lnSpc>
                <a:spcPct val="120000"/>
              </a:lnSpc>
              <a:buNone/>
            </a:pPr>
            <a:r>
              <a:rPr lang="en-GB" sz="1400" dirty="0"/>
              <a:t>ONS - </a:t>
            </a:r>
            <a:r>
              <a:rPr lang="en-GB" sz="1400" dirty="0">
                <a:hlinkClick r:id="rId12"/>
              </a:rPr>
              <a:t>GDP first quarterly estimate, UK: October to December 2025</a:t>
            </a:r>
            <a:endParaRPr lang="en-GB" sz="1400" dirty="0"/>
          </a:p>
          <a:p>
            <a:pPr marL="0" indent="0">
              <a:lnSpc>
                <a:spcPct val="120000"/>
              </a:lnSpc>
              <a:buNone/>
            </a:pPr>
            <a:r>
              <a:rPr lang="en-GB" sz="1400" dirty="0"/>
              <a:t>ONS - </a:t>
            </a:r>
            <a:r>
              <a:rPr lang="en-GB" sz="1400" dirty="0">
                <a:hlinkClick r:id="rId13"/>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14"/>
              </a:rPr>
              <a:t>Household Costs Indices for UK household groups</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ONS - </a:t>
            </a:r>
            <a:r>
              <a:rPr lang="en-GB" sz="1400" dirty="0">
                <a:hlinkClick r:id="rId2"/>
              </a:rPr>
              <a:t>Inflation and price indices</a:t>
            </a:r>
            <a:endParaRPr lang="en-GB" sz="1400" dirty="0"/>
          </a:p>
          <a:p>
            <a:pPr marL="0" indent="0">
              <a:lnSpc>
                <a:spcPct val="120000"/>
              </a:lnSpc>
              <a:buNone/>
            </a:pPr>
            <a:r>
              <a:rPr lang="en-GB" sz="1400" dirty="0"/>
              <a:t>ONS - </a:t>
            </a:r>
            <a:r>
              <a:rPr lang="en-GB" sz="1400" dirty="0">
                <a:hlinkClick r:id="rId3"/>
              </a:rPr>
              <a:t>Housing prices in your area</a:t>
            </a:r>
            <a:r>
              <a:rPr lang="en-GB" sz="1400" dirty="0"/>
              <a:t> (interactive tool)</a:t>
            </a:r>
          </a:p>
          <a:p>
            <a:pPr marL="0" indent="0">
              <a:lnSpc>
                <a:spcPct val="120000"/>
              </a:lnSpc>
              <a:buNone/>
            </a:pPr>
            <a:r>
              <a:rPr lang="en-GB" sz="1400" dirty="0"/>
              <a:t>ONS - </a:t>
            </a:r>
            <a:r>
              <a:rPr lang="en-GB" sz="1400" dirty="0">
                <a:hlinkClick r:id="rId4"/>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5"/>
              </a:rPr>
              <a:t>International trade in UK nations, regions and cities: 2023</a:t>
            </a:r>
            <a:r>
              <a:rPr lang="en-GB" sz="1400" dirty="0"/>
              <a:t> (interactive page)</a:t>
            </a:r>
          </a:p>
          <a:p>
            <a:pPr marL="0" indent="0">
              <a:lnSpc>
                <a:spcPct val="120000"/>
              </a:lnSpc>
              <a:buNone/>
            </a:pPr>
            <a:r>
              <a:rPr lang="en-GB" sz="1400" dirty="0"/>
              <a:t>ONS - </a:t>
            </a:r>
            <a:r>
              <a:rPr lang="en-GB" sz="1400" dirty="0">
                <a:hlinkClick r:id="rId6"/>
              </a:rPr>
              <a:t>NOMIS Herefordshire Labour Market Profile</a:t>
            </a:r>
            <a:endParaRPr lang="en-GB" sz="1400" dirty="0"/>
          </a:p>
          <a:p>
            <a:pPr marL="0" indent="0">
              <a:lnSpc>
                <a:spcPct val="120000"/>
              </a:lnSpc>
              <a:buNone/>
            </a:pPr>
            <a:r>
              <a:rPr lang="en-GB" sz="1400" dirty="0"/>
              <a:t>ONS - </a:t>
            </a:r>
            <a:r>
              <a:rPr lang="en-GB" sz="1400" dirty="0">
                <a:hlinkClick r:id="rId7"/>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8"/>
              </a:rPr>
              <a:t>Public service productivity, quarterly, UK</a:t>
            </a:r>
            <a:endParaRPr lang="en-GB" sz="1400" dirty="0"/>
          </a:p>
          <a:p>
            <a:pPr marL="0" indent="0">
              <a:lnSpc>
                <a:spcPct val="120000"/>
              </a:lnSpc>
              <a:buNone/>
            </a:pPr>
            <a:r>
              <a:rPr lang="en-GB" sz="1400" dirty="0"/>
              <a:t>ONS - </a:t>
            </a:r>
            <a:r>
              <a:rPr lang="en-GB" sz="1400" dirty="0">
                <a:hlinkClick r:id="rId9"/>
              </a:rPr>
              <a:t>Quarterly economic commentary: October to December 2025</a:t>
            </a:r>
            <a:endParaRPr lang="en-GB" sz="1400" dirty="0"/>
          </a:p>
          <a:p>
            <a:pPr marL="0" indent="0">
              <a:lnSpc>
                <a:spcPct val="120000"/>
              </a:lnSpc>
              <a:buNone/>
            </a:pPr>
            <a:r>
              <a:rPr lang="en-GB" sz="1400" dirty="0"/>
              <a:t>ONS - </a:t>
            </a:r>
            <a:r>
              <a:rPr lang="en-GB" sz="1400" dirty="0">
                <a:hlinkClick r:id="rId10"/>
              </a:rPr>
              <a:t>Regional and subregional labour productivity, UK: 2023</a:t>
            </a:r>
            <a:endParaRPr lang="en-GB" sz="1400" dirty="0"/>
          </a:p>
          <a:p>
            <a:pPr marL="0" indent="0">
              <a:lnSpc>
                <a:spcPct val="120000"/>
              </a:lnSpc>
              <a:buNone/>
            </a:pPr>
            <a:r>
              <a:rPr lang="en-GB" sz="1400" dirty="0"/>
              <a:t>ONS - </a:t>
            </a:r>
            <a:r>
              <a:rPr lang="en-GB" sz="1400" dirty="0">
                <a:hlinkClick r:id="rId11"/>
              </a:rPr>
              <a:t>Sickness absence in the UK labour market</a:t>
            </a:r>
            <a:endParaRPr lang="en-GB" sz="1400" dirty="0"/>
          </a:p>
          <a:p>
            <a:pPr marL="0" indent="0">
              <a:lnSpc>
                <a:spcPct val="120000"/>
              </a:lnSpc>
              <a:buNone/>
            </a:pPr>
            <a:r>
              <a:rPr lang="en-GB" sz="1400" dirty="0"/>
              <a:t>ONS - </a:t>
            </a:r>
            <a:r>
              <a:rPr lang="en-GB" sz="1400" dirty="0">
                <a:hlinkClick r:id="rId12"/>
              </a:rPr>
              <a:t>Subnational indicators explorer</a:t>
            </a:r>
            <a:r>
              <a:rPr lang="en-GB" sz="1400" dirty="0"/>
              <a:t> (interactive tool)</a:t>
            </a:r>
          </a:p>
          <a:p>
            <a:pPr marL="0" indent="0">
              <a:lnSpc>
                <a:spcPct val="120000"/>
              </a:lnSpc>
              <a:buNone/>
            </a:pPr>
            <a:r>
              <a:rPr lang="en-GB" sz="1400" dirty="0"/>
              <a:t>ONS - </a:t>
            </a:r>
            <a:r>
              <a:rPr lang="en-GB" sz="1400" dirty="0">
                <a:hlinkClick r:id="rId13"/>
              </a:rPr>
              <a:t>Understanding the UK Economy</a:t>
            </a:r>
            <a:r>
              <a:rPr lang="en-GB" sz="1400" dirty="0"/>
              <a:t> (interactive dashboard)</a:t>
            </a:r>
          </a:p>
          <a:p>
            <a:pPr marL="0" indent="0">
              <a:lnSpc>
                <a:spcPct val="120000"/>
              </a:lnSpc>
              <a:buNone/>
            </a:pPr>
            <a:r>
              <a:rPr lang="en-GB" sz="1400" dirty="0"/>
              <a:t>ONS - </a:t>
            </a:r>
            <a:r>
              <a:rPr lang="en-GB" sz="1400" dirty="0">
                <a:hlinkClick r:id="rId14"/>
              </a:rPr>
              <a:t>Understanding unemployment: what role does ethnicity and disability play?</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ONS - </a:t>
            </a:r>
            <a:r>
              <a:rPr lang="en-GB" sz="1400" dirty="0">
                <a:hlinkClick r:id="rId2"/>
              </a:rPr>
              <a:t>UK Labour market overview</a:t>
            </a:r>
            <a:endParaRPr lang="en-GB" sz="1400" dirty="0"/>
          </a:p>
          <a:p>
            <a:pPr marL="0" indent="0">
              <a:lnSpc>
                <a:spcPct val="120000"/>
              </a:lnSpc>
              <a:buNone/>
            </a:pPr>
            <a:r>
              <a:rPr lang="en-GB" sz="1400" dirty="0"/>
              <a:t>ONS - </a:t>
            </a:r>
            <a:r>
              <a:rPr lang="en-GB" sz="1400" dirty="0">
                <a:hlinkClick r:id="rId3"/>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4"/>
              </a:rPr>
              <a:t>Visualising people flows</a:t>
            </a:r>
            <a:r>
              <a:rPr lang="en-GB" sz="1400" dirty="0"/>
              <a:t> (interactive map)</a:t>
            </a:r>
          </a:p>
          <a:p>
            <a:pPr marL="0" indent="0">
              <a:lnSpc>
                <a:spcPct val="120000"/>
              </a:lnSpc>
              <a:buNone/>
            </a:pPr>
            <a:r>
              <a:rPr lang="en-GB" sz="1400" dirty="0"/>
              <a:t>ONS - </a:t>
            </a:r>
            <a:r>
              <a:rPr lang="en-GB" sz="1400" dirty="0">
                <a:hlinkClick r:id="rId5"/>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6"/>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7"/>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8"/>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9"/>
              </a:rPr>
              <a:t>Wise in 5: Period Poverty</a:t>
            </a:r>
            <a:r>
              <a:rPr lang="en-GB" sz="1400" dirty="0"/>
              <a:t> (report)</a:t>
            </a:r>
          </a:p>
          <a:p>
            <a:pPr marL="0" indent="0">
              <a:lnSpc>
                <a:spcPct val="120000"/>
              </a:lnSpc>
              <a:buNone/>
            </a:pPr>
            <a:r>
              <a:rPr lang="en-GB" sz="1400" dirty="0"/>
              <a:t>The Productivity Institute - </a:t>
            </a:r>
            <a:r>
              <a:rPr lang="en-GB" sz="1400" dirty="0">
                <a:hlinkClick r:id="rId10"/>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11"/>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12"/>
              </a:rPr>
              <a:t>Productivity in the Midlands: Trends, Challenges &amp; Solutions</a:t>
            </a:r>
            <a:r>
              <a:rPr lang="en-GB" sz="1400" dirty="0"/>
              <a:t> (report)</a:t>
            </a:r>
          </a:p>
          <a:p>
            <a:pPr marL="0" indent="0">
              <a:lnSpc>
                <a:spcPct val="120000"/>
              </a:lnSpc>
              <a:buNone/>
            </a:pPr>
            <a:r>
              <a:rPr lang="en-GB" sz="1400" dirty="0"/>
              <a:t>The Productivity Institute - </a:t>
            </a:r>
            <a:r>
              <a:rPr lang="en-GB" sz="1400" dirty="0">
                <a:hlinkClick r:id="rId13"/>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14"/>
              </a:rPr>
              <a:t>What explains the UK’s productivity problem?</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4042652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Public First - </a:t>
            </a:r>
            <a:r>
              <a:rPr lang="en-GB" sz="1400" dirty="0">
                <a:hlinkClick r:id="rId2"/>
              </a:rPr>
              <a:t>West Midlands: Drivers of Growth and scenario analysis of opportunities by 2035 </a:t>
            </a:r>
            <a:r>
              <a:rPr lang="en-GB" sz="1400" dirty="0"/>
              <a:t>(report)</a:t>
            </a:r>
          </a:p>
          <a:p>
            <a:pPr marL="0" indent="0">
              <a:lnSpc>
                <a:spcPct val="120000"/>
              </a:lnSpc>
              <a:buNone/>
            </a:pPr>
            <a:r>
              <a:rPr lang="en-GB" sz="1400" dirty="0"/>
              <a:t>PWC - </a:t>
            </a:r>
            <a:r>
              <a:rPr lang="en-GB" sz="1400" dirty="0">
                <a:hlinkClick r:id="rId3"/>
              </a:rPr>
              <a:t>Turning the tide on economic inactivity </a:t>
            </a:r>
            <a:r>
              <a:rPr lang="en-GB" sz="1400" dirty="0"/>
              <a:t>(report)</a:t>
            </a:r>
          </a:p>
          <a:p>
            <a:pPr marL="0" indent="0">
              <a:lnSpc>
                <a:spcPct val="120000"/>
              </a:lnSpc>
              <a:buNone/>
            </a:pPr>
            <a:r>
              <a:rPr lang="en-GB" sz="1400" dirty="0"/>
              <a:t>Resolution Foundation - </a:t>
            </a:r>
            <a:r>
              <a:rPr lang="en-GB" sz="1400" dirty="0">
                <a:hlinkClick r:id="rId4"/>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5"/>
              </a:rPr>
              <a:t>Green your eats: A living standards-first approach to cutting emissions from agriculture and land use </a:t>
            </a:r>
            <a:r>
              <a:rPr lang="en-GB" sz="1400" dirty="0"/>
              <a:t>(report)</a:t>
            </a:r>
          </a:p>
          <a:p>
            <a:pPr marL="0" indent="0">
              <a:lnSpc>
                <a:spcPct val="120000"/>
              </a:lnSpc>
              <a:buNone/>
            </a:pPr>
            <a:r>
              <a:rPr lang="en-GB" sz="1400" dirty="0"/>
              <a:t>Resolution Foundation - </a:t>
            </a:r>
            <a:r>
              <a:rPr lang="en-GB" sz="1400" dirty="0">
                <a:hlinkClick r:id="rId6"/>
              </a:rPr>
              <a:t>Living standards outlook 2026 </a:t>
            </a:r>
            <a:r>
              <a:rPr lang="en-GB" sz="1400" dirty="0"/>
              <a:t>(report)</a:t>
            </a:r>
          </a:p>
          <a:p>
            <a:pPr marL="0" indent="0">
              <a:lnSpc>
                <a:spcPct val="120000"/>
              </a:lnSpc>
              <a:buNone/>
            </a:pPr>
            <a:r>
              <a:rPr lang="en-GB" sz="1400" dirty="0"/>
              <a:t>Resolution Foundation - </a:t>
            </a:r>
            <a:r>
              <a:rPr lang="en-GB" sz="1400" dirty="0">
                <a:hlinkClick r:id="rId7"/>
              </a:rPr>
              <a:t>Housing outlook </a:t>
            </a:r>
            <a:r>
              <a:rPr lang="en-GB" sz="1400" dirty="0"/>
              <a:t>(briefing papers)</a:t>
            </a:r>
          </a:p>
          <a:p>
            <a:pPr marL="0" indent="0">
              <a:lnSpc>
                <a:spcPct val="120000"/>
              </a:lnSpc>
              <a:buNone/>
            </a:pPr>
            <a:r>
              <a:rPr lang="en-GB" sz="1400" dirty="0"/>
              <a:t>Resolution Foundation - </a:t>
            </a:r>
            <a:r>
              <a:rPr lang="en-GB" sz="1400" dirty="0">
                <a:hlinkClick r:id="rId8"/>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9"/>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10"/>
              </a:rPr>
              <a:t>Mountain climbing:  Making progress on the UK’s growth policy challenge </a:t>
            </a:r>
            <a:r>
              <a:rPr lang="en-GB" sz="1400" dirty="0"/>
              <a:t>(report)</a:t>
            </a:r>
          </a:p>
          <a:p>
            <a:pPr marL="0" indent="0">
              <a:lnSpc>
                <a:spcPct val="120000"/>
              </a:lnSpc>
              <a:buNone/>
            </a:pPr>
            <a:r>
              <a:rPr lang="en-GB" sz="1400" dirty="0"/>
              <a:t>Resolution Foundation - </a:t>
            </a:r>
            <a:r>
              <a:rPr lang="en-GB" sz="1400" dirty="0">
                <a:hlinkClick r:id="rId11"/>
              </a:rPr>
              <a:t>New Year Outlook 2026 </a:t>
            </a:r>
            <a:r>
              <a:rPr lang="en-GB" sz="1400" dirty="0"/>
              <a:t>(briefing paper)</a:t>
            </a:r>
          </a:p>
          <a:p>
            <a:pPr marL="0" indent="0">
              <a:lnSpc>
                <a:spcPct val="120000"/>
              </a:lnSpc>
              <a:buNone/>
            </a:pPr>
            <a:r>
              <a:rPr lang="en-GB" sz="1400" dirty="0"/>
              <a:t>Resolution Foundation - </a:t>
            </a:r>
            <a:r>
              <a:rPr lang="en-GB" sz="1400" dirty="0">
                <a:hlinkClick r:id="rId12"/>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13"/>
              </a:rPr>
              <a:t>The long shadow:  How childhood disadvantage depresses the earnings of university graduates in England </a:t>
            </a:r>
            <a:r>
              <a:rPr lang="en-GB" sz="1400" dirty="0"/>
              <a:t>(report)</a:t>
            </a:r>
          </a:p>
          <a:p>
            <a:pPr marL="0" indent="0">
              <a:lnSpc>
                <a:spcPct val="120000"/>
              </a:lnSpc>
              <a:buNone/>
            </a:pPr>
            <a:r>
              <a:rPr lang="en-GB" sz="1400" dirty="0"/>
              <a:t>Resolution Foundation - </a:t>
            </a:r>
            <a:r>
              <a:rPr lang="en-GB" sz="1400" dirty="0">
                <a:hlinkClick r:id="rId14"/>
              </a:rPr>
              <a:t>The 2030 Enquiry:  The final report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5014881"/>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3"/>
              </a:rPr>
              <a:t>We’ve only just begun:  Action to improve young people’s mental health, education and employment</a:t>
            </a:r>
            <a:r>
              <a:rPr lang="en-GB" sz="1400" dirty="0"/>
              <a:t> (report) </a:t>
            </a:r>
          </a:p>
          <a:p>
            <a:pPr marL="0" indent="0">
              <a:lnSpc>
                <a:spcPct val="120000"/>
              </a:lnSpc>
              <a:buNone/>
            </a:pPr>
            <a:r>
              <a:rPr lang="en-GB" sz="1400" dirty="0"/>
              <a:t>Resolution Foundation – </a:t>
            </a:r>
            <a:r>
              <a:rPr lang="en-GB" sz="1400" dirty="0">
                <a:hlinkClick r:id="rId4"/>
              </a:rPr>
              <a:t>Unsung Britain:  A portrait of Britain’s poorer half </a:t>
            </a:r>
            <a:r>
              <a:rPr lang="en-GB" sz="1400" dirty="0"/>
              <a:t>(book)</a:t>
            </a:r>
          </a:p>
          <a:p>
            <a:pPr marL="0" indent="0">
              <a:lnSpc>
                <a:spcPct val="120000"/>
              </a:lnSpc>
              <a:buNone/>
            </a:pPr>
            <a:r>
              <a:rPr lang="en-GB" sz="1400" dirty="0"/>
              <a:t>Royal London - </a:t>
            </a:r>
            <a:r>
              <a:rPr lang="en-GB" sz="1400" dirty="0">
                <a:hlinkClick r:id="rId5"/>
              </a:rPr>
              <a:t>Financial Resilience Report 2025 </a:t>
            </a:r>
            <a:r>
              <a:rPr lang="en-GB" sz="1400" dirty="0"/>
              <a:t>(report)</a:t>
            </a:r>
          </a:p>
          <a:p>
            <a:pPr marL="0" indent="0">
              <a:lnSpc>
                <a:spcPct val="120000"/>
              </a:lnSpc>
              <a:buNone/>
            </a:pPr>
            <a:r>
              <a:rPr lang="en-GB" sz="1400" dirty="0"/>
              <a:t>Royal Society for Public Health - </a:t>
            </a:r>
            <a:r>
              <a:rPr lang="en-GB" sz="1400" dirty="0">
                <a:hlinkClick r:id="rId6"/>
              </a:rPr>
              <a:t>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7"/>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8"/>
              </a:rPr>
              <a:t>Rural Cost of Living Survey 2023: Final Report </a:t>
            </a:r>
            <a:r>
              <a:rPr lang="en-GB" sz="1400" dirty="0"/>
              <a:t>(report) </a:t>
            </a:r>
          </a:p>
          <a:p>
            <a:pPr marL="0" indent="0">
              <a:lnSpc>
                <a:spcPct val="120000"/>
              </a:lnSpc>
              <a:buNone/>
            </a:pPr>
            <a:r>
              <a:rPr lang="en-GB" sz="1400" dirty="0"/>
              <a:t>RSN - </a:t>
            </a:r>
            <a:r>
              <a:rPr lang="en-GB" sz="1400" dirty="0">
                <a:hlinkClick r:id="rId9"/>
              </a:rPr>
              <a:t>Winning the Rural Vote:  Rural Economies </a:t>
            </a:r>
            <a:r>
              <a:rPr lang="en-GB" sz="1400" dirty="0"/>
              <a:t>(report chapter)</a:t>
            </a:r>
          </a:p>
          <a:p>
            <a:pPr marL="0" indent="0">
              <a:lnSpc>
                <a:spcPct val="120000"/>
              </a:lnSpc>
              <a:buNone/>
            </a:pPr>
            <a:r>
              <a:rPr lang="en-GB" sz="1400" dirty="0"/>
              <a:t>RSN - </a:t>
            </a:r>
            <a:r>
              <a:rPr lang="en-GB" sz="1400" dirty="0">
                <a:hlinkClick r:id="rId10"/>
              </a:rPr>
              <a:t>Economy Insights</a:t>
            </a:r>
            <a:endParaRPr lang="en-GB" sz="1400" dirty="0"/>
          </a:p>
          <a:p>
            <a:pPr marL="0" indent="0">
              <a:lnSpc>
                <a:spcPct val="120000"/>
              </a:lnSpc>
              <a:buNone/>
            </a:pPr>
            <a:r>
              <a:rPr lang="en-GB" sz="1400" dirty="0"/>
              <a:t>RSN - </a:t>
            </a:r>
            <a:r>
              <a:rPr lang="en-GB" sz="1400" dirty="0">
                <a:hlinkClick r:id="rId11"/>
              </a:rPr>
              <a:t>Addressing the unique challenge of fuel poverty in rural areas</a:t>
            </a:r>
            <a:endParaRPr lang="en-GB" sz="1400" dirty="0"/>
          </a:p>
          <a:p>
            <a:pPr marL="0" indent="0">
              <a:lnSpc>
                <a:spcPct val="120000"/>
              </a:lnSpc>
              <a:buNone/>
            </a:pPr>
            <a:r>
              <a:rPr lang="en-GB" sz="1400" dirty="0"/>
              <a:t>Savills - </a:t>
            </a:r>
            <a:r>
              <a:rPr lang="en-GB" sz="1400" dirty="0">
                <a:hlinkClick r:id="rId12"/>
              </a:rPr>
              <a:t>Spotlight: The Farmland Market – 2026</a:t>
            </a:r>
            <a:endParaRPr lang="en-GB" sz="1400" dirty="0"/>
          </a:p>
          <a:p>
            <a:pPr marL="0" indent="0">
              <a:lnSpc>
                <a:spcPct val="120000"/>
              </a:lnSpc>
              <a:buNone/>
            </a:pPr>
            <a:r>
              <a:rPr lang="en-GB" sz="1400" dirty="0"/>
              <a:t>Savills - </a:t>
            </a:r>
            <a:r>
              <a:rPr lang="en-GB" sz="1400" dirty="0">
                <a:hlinkClick r:id="rId13"/>
              </a:rPr>
              <a:t>UK housing market update March 2026 </a:t>
            </a:r>
            <a:r>
              <a:rPr lang="en-GB" sz="1400" dirty="0"/>
              <a:t>(monthly report)</a:t>
            </a:r>
          </a:p>
          <a:p>
            <a:pPr marL="0" indent="0">
              <a:lnSpc>
                <a:spcPct val="120000"/>
              </a:lnSpc>
              <a:buNone/>
            </a:pPr>
            <a:r>
              <a:rPr lang="en-GB" sz="1400" dirty="0"/>
              <a:t>Social Metrics Commission - </a:t>
            </a:r>
            <a:r>
              <a:rPr lang="en-GB" sz="1400" dirty="0">
                <a:hlinkClick r:id="rId14"/>
              </a:rPr>
              <a:t>2024 report</a:t>
            </a:r>
            <a:r>
              <a:rPr lang="en-GB" sz="1400" dirty="0"/>
              <a:t> (poverty report)</a:t>
            </a:r>
          </a:p>
          <a:p>
            <a:pPr marL="0" indent="0">
              <a:lnSpc>
                <a:spcPct val="120000"/>
              </a:lnSpc>
              <a:buNone/>
            </a:pPr>
            <a:endParaRPr lang="en-GB" sz="1400" dirty="0"/>
          </a:p>
        </p:txBody>
      </p:sp>
    </p:spTree>
    <p:extLst>
      <p:ext uri="{BB962C8B-B14F-4D97-AF65-F5344CB8AC3E}">
        <p14:creationId xmlns:p14="http://schemas.microsoft.com/office/powerpoint/2010/main" val="42538475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4869-7775-0DBD-0235-89D07819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05A52-82DE-0960-CD63-0EB0B3401DD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(18)</a:t>
            </a:r>
          </a:p>
        </p:txBody>
      </p:sp>
      <p:sp>
        <p:nvSpPr>
          <p:cNvPr id="3" name="Content Placeholder 2">
            <a:extLst>
              <a:ext uri="{FF2B5EF4-FFF2-40B4-BE49-F238E27FC236}">
                <a16:creationId xmlns:a16="http://schemas.microsoft.com/office/drawing/2014/main" id="{9F19DAD1-D1C8-4C22-2444-E14FF4D8EBF2}"/>
              </a:ext>
            </a:extLst>
          </p:cNvPr>
          <p:cNvSpPr>
            <a:spLocks noGrp="1"/>
          </p:cNvSpPr>
          <p:nvPr>
            <p:ph idx="1"/>
          </p:nvPr>
        </p:nvSpPr>
        <p:spPr>
          <a:xfrm>
            <a:off x="294291" y="967908"/>
            <a:ext cx="11811570" cy="4932149"/>
          </a:xfrm>
          <a:solidFill>
            <a:schemeClr val="bg1"/>
          </a:solidFill>
        </p:spPr>
        <p:txBody>
          <a:bodyPr numCol="1">
            <a:noAutofit/>
          </a:bodyPr>
          <a:lstStyle/>
          <a:p>
            <a:pPr marL="0" indent="0">
              <a:lnSpc>
                <a:spcPct val="120000"/>
              </a:lnSpc>
              <a:buNone/>
            </a:pPr>
            <a:r>
              <a:rPr lang="en-GB" sz="1400" dirty="0"/>
              <a:t>Social Mobility Commission - </a:t>
            </a:r>
            <a:r>
              <a:rPr lang="en-GB" sz="1400" dirty="0">
                <a:hlinkClick r:id="rId2"/>
              </a:rPr>
              <a:t>State of the Nation 2025 </a:t>
            </a:r>
            <a:r>
              <a:rPr lang="en-GB" sz="1400" dirty="0"/>
              <a:t>(report)</a:t>
            </a:r>
          </a:p>
          <a:p>
            <a:pPr marL="0" indent="0">
              <a:lnSpc>
                <a:spcPct val="120000"/>
              </a:lnSpc>
              <a:buNone/>
            </a:pPr>
            <a:r>
              <a:rPr lang="en-GB" sz="1400" dirty="0"/>
              <a:t>Social Mobility Commission - </a:t>
            </a:r>
            <a:r>
              <a:rPr lang="en-GB" sz="1400" dirty="0">
                <a:hlinkClick r:id="rId3"/>
              </a:rPr>
              <a:t>State of the Nation: data about social mobility in the UK – Herefordshire</a:t>
            </a:r>
            <a:endParaRPr lang="en-GB" sz="1400" dirty="0"/>
          </a:p>
          <a:p>
            <a:pPr marL="0" indent="0">
              <a:lnSpc>
                <a:spcPct val="120000"/>
              </a:lnSpc>
              <a:buNone/>
            </a:pPr>
            <a:r>
              <a:rPr lang="en-GB" sz="1400" dirty="0"/>
              <a:t>Social Mobility Commission - </a:t>
            </a:r>
            <a:r>
              <a:rPr lang="en-GB" sz="1400" dirty="0">
                <a:hlinkClick r:id="rId4"/>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5"/>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6"/>
              </a:rPr>
              <a:t>What is Social Mobility? </a:t>
            </a:r>
            <a:r>
              <a:rPr lang="en-GB" sz="1400" dirty="0"/>
              <a:t>(report)</a:t>
            </a:r>
          </a:p>
          <a:p>
            <a:pPr marL="0" indent="0">
              <a:lnSpc>
                <a:spcPct val="120000"/>
              </a:lnSpc>
              <a:buNone/>
            </a:pPr>
            <a:r>
              <a:rPr lang="en-GB" sz="1400" dirty="0"/>
              <a:t>Trussell Trust - </a:t>
            </a:r>
            <a:r>
              <a:rPr lang="en-GB" sz="1400" dirty="0">
                <a:hlinkClick r:id="rId7"/>
              </a:rPr>
              <a:t>Hunger in the UK 2025 </a:t>
            </a:r>
            <a:r>
              <a:rPr lang="en-GB" sz="1400" dirty="0"/>
              <a:t>(report)</a:t>
            </a:r>
          </a:p>
          <a:p>
            <a:pPr marL="0" indent="0">
              <a:lnSpc>
                <a:spcPct val="120000"/>
              </a:lnSpc>
              <a:buNone/>
            </a:pPr>
            <a:r>
              <a:rPr lang="en-GB" sz="1400" dirty="0"/>
              <a:t>Trussel Trust - </a:t>
            </a:r>
            <a:r>
              <a:rPr lang="en-GB" sz="1400" dirty="0">
                <a:hlinkClick r:id="rId8"/>
              </a:rPr>
              <a:t>The Cost of Hunger and Hardship</a:t>
            </a:r>
            <a:r>
              <a:rPr lang="en-GB" sz="1400" dirty="0"/>
              <a:t> (report)</a:t>
            </a:r>
          </a:p>
          <a:p>
            <a:pPr marL="0" indent="0">
              <a:lnSpc>
                <a:spcPct val="120000"/>
              </a:lnSpc>
              <a:buNone/>
            </a:pPr>
            <a:r>
              <a:rPr lang="en-GB" sz="1400" dirty="0"/>
              <a:t>UK Finance - </a:t>
            </a:r>
            <a:r>
              <a:rPr lang="en-GB" sz="1400" dirty="0">
                <a:hlinkClick r:id="rId9"/>
              </a:rPr>
              <a:t>Monthly Economic Review </a:t>
            </a:r>
            <a:r>
              <a:rPr lang="en-GB" sz="1400" dirty="0"/>
              <a:t>(report)</a:t>
            </a:r>
          </a:p>
          <a:p>
            <a:pPr marL="0" indent="0">
              <a:lnSpc>
                <a:spcPct val="120000"/>
              </a:lnSpc>
              <a:buNone/>
            </a:pPr>
            <a:r>
              <a:rPr lang="en-GB" sz="1400" dirty="0"/>
              <a:t>Universities UK - </a:t>
            </a:r>
            <a:r>
              <a:rPr lang="en-GB" sz="1400" dirty="0">
                <a:hlinkClick r:id="rId10"/>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1"/>
              </a:rPr>
              <a:t>West Midlands Economic Impact Monitor</a:t>
            </a:r>
            <a:r>
              <a:rPr lang="en-GB" sz="1400" dirty="0"/>
              <a:t> (bulletin)</a:t>
            </a:r>
          </a:p>
          <a:p>
            <a:pPr marL="0" indent="0">
              <a:lnSpc>
                <a:spcPct val="120000"/>
              </a:lnSpc>
              <a:buNone/>
            </a:pPr>
            <a:r>
              <a:rPr lang="en-GB" sz="1400" dirty="0"/>
              <a:t>University of York - </a:t>
            </a:r>
            <a:r>
              <a:rPr lang="en-GB" sz="1400" dirty="0">
                <a:hlinkClick r:id="rId12"/>
              </a:rPr>
              <a:t>Sticking Plasters and Systemic Solutions – cost of living responses in the UK</a:t>
            </a:r>
            <a:r>
              <a:rPr lang="en-GB" sz="1400" dirty="0"/>
              <a:t> (report)</a:t>
            </a:r>
          </a:p>
          <a:p>
            <a:pPr marL="0" indent="0">
              <a:lnSpc>
                <a:spcPct val="120000"/>
              </a:lnSpc>
              <a:buNone/>
            </a:pPr>
            <a:r>
              <a:rPr lang="en-GB" sz="1400" dirty="0"/>
              <a:t>YouGov - </a:t>
            </a:r>
            <a:r>
              <a:rPr lang="en-GB" sz="1400" dirty="0">
                <a:hlinkClick r:id="rId13"/>
              </a:rPr>
              <a:t>Britons and the cost of living, January 2026</a:t>
            </a:r>
            <a:endParaRPr lang="en-GB" sz="1400" dirty="0"/>
          </a:p>
          <a:p>
            <a:pPr marL="0" indent="0">
              <a:lnSpc>
                <a:spcPct val="120000"/>
              </a:lnSpc>
              <a:buNone/>
            </a:pPr>
            <a:r>
              <a:rPr lang="en-GB" sz="1400" dirty="0"/>
              <a:t>Youth Futures Foundation - </a:t>
            </a:r>
            <a:r>
              <a:rPr lang="en-GB" sz="1400" dirty="0">
                <a:hlinkClick r:id="rId14"/>
              </a:rPr>
              <a:t>Unlocking youth employment: Opportunities for employers and marginalised groups </a:t>
            </a:r>
            <a:r>
              <a:rPr lang="en-GB" sz="1400" dirty="0"/>
              <a:t>(report)</a:t>
            </a:r>
          </a:p>
        </p:txBody>
      </p:sp>
    </p:spTree>
    <p:extLst>
      <p:ext uri="{BB962C8B-B14F-4D97-AF65-F5344CB8AC3E}">
        <p14:creationId xmlns:p14="http://schemas.microsoft.com/office/powerpoint/2010/main" val="33703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EBA1F-B698-FE2E-D0AD-8DD20DEA2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01E59-158B-ECCC-3CE5-9CDFCA9AE8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(19)</a:t>
            </a:r>
          </a:p>
        </p:txBody>
      </p:sp>
      <p:sp>
        <p:nvSpPr>
          <p:cNvPr id="3" name="Content Placeholder 2">
            <a:extLst>
              <a:ext uri="{FF2B5EF4-FFF2-40B4-BE49-F238E27FC236}">
                <a16:creationId xmlns:a16="http://schemas.microsoft.com/office/drawing/2014/main" id="{FC24935D-B89F-FFDE-AB7C-1B4C14689510}"/>
              </a:ext>
            </a:extLst>
          </p:cNvPr>
          <p:cNvSpPr>
            <a:spLocks noGrp="1"/>
          </p:cNvSpPr>
          <p:nvPr>
            <p:ph idx="1"/>
          </p:nvPr>
        </p:nvSpPr>
        <p:spPr>
          <a:xfrm>
            <a:off x="294291" y="967908"/>
            <a:ext cx="11811570" cy="4768863"/>
          </a:xfrm>
          <a:solidFill>
            <a:schemeClr val="bg1"/>
          </a:solidFill>
        </p:spPr>
        <p:txBody>
          <a:bodyPr numCol="1">
            <a:noAutofit/>
          </a:bodyPr>
          <a:lstStyle/>
          <a:p>
            <a:pPr marL="0" indent="0">
              <a:lnSpc>
                <a:spcPct val="120000"/>
              </a:lnSpc>
              <a:buNone/>
            </a:pPr>
            <a:r>
              <a:rPr lang="en-GB" sz="1400" dirty="0"/>
              <a:t>Zoopla - </a:t>
            </a:r>
            <a:r>
              <a:rPr lang="en-GB" sz="1400" dirty="0">
                <a:hlinkClick r:id="rId2"/>
              </a:rPr>
              <a:t>Rental Market Report </a:t>
            </a:r>
            <a:r>
              <a:rPr lang="en-GB" sz="1400" dirty="0"/>
              <a:t>(report)</a:t>
            </a:r>
          </a:p>
          <a:p>
            <a:pPr marL="0" indent="0">
              <a:lnSpc>
                <a:spcPct val="120000"/>
              </a:lnSpc>
              <a:buNone/>
            </a:pPr>
            <a:r>
              <a:rPr lang="en-GB" sz="1400" dirty="0"/>
              <a:t>Zoopla - </a:t>
            </a:r>
            <a:r>
              <a:rPr lang="en-GB" sz="1400" dirty="0">
                <a:hlinkClick r:id="rId3"/>
              </a:rPr>
              <a:t>House Price Index</a:t>
            </a:r>
            <a:endParaRPr lang="en-GB" sz="1400" dirty="0"/>
          </a:p>
        </p:txBody>
      </p:sp>
    </p:spTree>
    <p:extLst>
      <p:ext uri="{BB962C8B-B14F-4D97-AF65-F5344CB8AC3E}">
        <p14:creationId xmlns:p14="http://schemas.microsoft.com/office/powerpoint/2010/main" val="272055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2.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3.xml><?xml version="1.0" encoding="utf-8"?>
<ds:datastoreItem xmlns:ds="http://schemas.openxmlformats.org/officeDocument/2006/customXml" ds:itemID="{D30C635B-FBB1-44EF-A051-F27C2C3A0054}">
  <ds:schemaRefs>
    <ds:schemaRef ds:uri="http://purl.org/dc/dcmitype/"/>
    <ds:schemaRef ds:uri="http://schemas.microsoft.com/office/infopath/2007/PartnerControls"/>
    <ds:schemaRef ds:uri="380969fb-86ba-427f-8d63-edb9920bc495"/>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785528a6-32f5-452f-8308-80ce7c30b3ce"/>
    <ds:schemaRef ds:uri="http://www.w3.org/XML/1998/namespace"/>
  </ds:schemaRefs>
</ds:datastoreItem>
</file>

<file path=customXml/itemProps4.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12499</TotalTime>
  <Words>27194</Words>
  <Application>Microsoft Office PowerPoint</Application>
  <PresentationFormat>Widescreen</PresentationFormat>
  <Paragraphs>1394</Paragraphs>
  <Slides>89</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Calibri</vt:lpstr>
      <vt:lpstr>Office Theme</vt:lpstr>
      <vt:lpstr>Herefordshire economy and cost-of-living compendium  March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lpstr>Appendix: Useful resources (18)</vt:lpstr>
      <vt:lpstr>Appendix: Useful resources (19)</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6093</cp:revision>
  <dcterms:created xsi:type="dcterms:W3CDTF">2018-11-26T07:57:21Z</dcterms:created>
  <dcterms:modified xsi:type="dcterms:W3CDTF">2026-03-31T12:46:54Z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