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3"/>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93447" autoAdjust="0"/>
  </p:normalViewPr>
  <p:slideViewPr>
    <p:cSldViewPr snapToGrid="0" snapToObjects="1">
      <p:cViewPr varScale="1">
        <p:scale>
          <a:sx n="59" d="100"/>
          <a:sy n="59" d="100"/>
        </p:scale>
        <p:origin x="5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10/12/2025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12/10/2025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hyperlink" Target="https://www.nomisweb.co.uk/datasets/idbr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hyperlink" Target="https://fingertips.phe.org.uk/search/neet#page/4/gid/1/pat/15/par/E92000001/ati/502/are/E06000019/iid/93203/age/174/sex/4/cat/-1/ctp/-1/yrr/1/cid/4/tbm/1"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resolutionfoundation.org/app/uploads/2025/06/LivingStandardsOutlook2025.pdf"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bulletins/publicopinionsandsocialtrendsgreatbritain/latest"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query/construct/summary.asp?reset=yes&amp;mode=construct&amp;dataset=127&amp;version=0&amp;anal=1&amp;initse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omisweb.co.uk/datasets/umb" TargetMode="External"/><Relationship Id="rId5" Type="http://schemas.openxmlformats.org/officeDocument/2006/relationships/image" Target="../media/image35.png"/><Relationship Id="rId4" Type="http://schemas.openxmlformats.org/officeDocument/2006/relationships/hyperlink" Target="https://www.ons.gov.uk/employmentandlabourmarket/peopleinwork/employmentandemployeetypes/bulletins/uklabourmarket/latest" TargetMode="External"/><Relationship Id="rId9" Type="http://schemas.openxmlformats.org/officeDocument/2006/relationships/hyperlink" Target="https://www.economicshelp.org/blog/14529/unemployment/claimant-count-unemploy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hyperlink" Target="https://www.nomisweb.co.uk/datasets/apsnew"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nomisweb.co.uk/reports/lmp/la/1946157169/report.aspx"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0"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hyperlink" Target="https://fingertips.phe.org.uk/search/gap%20in%20employment%20rate#page/4/gid/1938133042/pat/6/par/E12000005/ati/502/are/E06000019/iid/90282/age/204/sex/4/cat/-1/ctp/-1/yrr/1/cid/4/tbm/1/page-options/car-do-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ons.gov.uk/economy/inflationandpriceindices/bulletins/consumerpriceinflation/latest" TargetMode="External"/><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november2025"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4"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septem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november20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gov.uk/government/news/biggest-shake-up-to-welfare-system-in-a-generation-to-get-britain-working" TargetMode="External"/><Relationship Id="rId13" Type="http://schemas.openxmlformats.org/officeDocument/2006/relationships/hyperlink" Target="https://warwick.ac.uk/fac/sci/med/research/platform/wemwbs"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attendance-allowance"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dla-disability-living-allowance-benefit"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gov.uk/pip/eligibility"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disabilityrightsuk.org/news/disabled-people-be-hit-cuts-almost-%C2%A32-billion-more-widely-reported?srsltid=AfmBOoqPZbedk1l1JE_Xumbb0Mu3M9Sgk0W0arjwI8eJDG8PSd2FywjW"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sept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3-24/statutory-homelessness-in-england-financial-year-2023-24#:~:text=Initial%20assessments%20were%20made%20for,being%20homeless%20in%202023%2D24."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publications.parliament.uk/pa/cm5804/cmselect/cmyouth/cost-living-crisis-young-people/report.pdf" TargetMode="External"/><Relationship Id="rId13" Type="http://schemas.openxmlformats.org/officeDocument/2006/relationships/hyperlink" Target="https://www.centreforcities.org/data/cost-of-living-tracker/" TargetMode="External"/><Relationship Id="rId3" Type="http://schemas.openxmlformats.org/officeDocument/2006/relationships/hyperlink" Target="https://www.ageuk.org.uk/siteassets/documents/reports-and-publications/reports-and-briefings/cost-of-living-report_0325.pdf" TargetMode="External"/><Relationship Id="rId7" Type="http://schemas.openxmlformats.org/officeDocument/2006/relationships/hyperlink" Target="https://www.bacp.co.uk/media/20751/bacp-cost-of-living-report-2024.pdf" TargetMode="External"/><Relationship Id="rId12" Type="http://schemas.openxmlformats.org/officeDocument/2006/relationships/hyperlink" Target="https://ageing-better.org.uk/state-ageing-202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realestate.bnpparibas.co.uk/insights/uk-economic-and-real-estate-briefing-november-2025" TargetMode="External"/><Relationship Id="rId11" Type="http://schemas.openxmlformats.org/officeDocument/2006/relationships/hyperlink" Target="https://www.carersuk.org/reports/state-of-caring-2025-the-cost-of-caring-the-impact-of-caring-across-carers-lives/" TargetMode="External"/><Relationship Id="rId5" Type="http://schemas.openxmlformats.org/officeDocument/2006/relationships/hyperlink" Target="https://www.barnardos.org.uk/sites/default/files/2022-10/At%20what%20cost_impact%20of%20cost%20of%20living%20final%20report.pdf" TargetMode="External"/><Relationship Id="rId10" Type="http://schemas.openxmlformats.org/officeDocument/2006/relationships/hyperlink" Target="https://www.placesforpeople.co.uk/media/iwankg34/digital-exclusion-and-the-cost-of-living-crisis-final-v2.pdf" TargetMode="External"/><Relationship Id="rId4" Type="http://schemas.openxmlformats.org/officeDocument/2006/relationships/hyperlink" Target="https://www.csls.ca/ipm/48/Martin_Final.pdf?mc_cid=86bdc478c4&amp;mc_eid=3f126a93f1" TargetMode="External"/><Relationship Id="rId9" Type="http://schemas.openxmlformats.org/officeDocument/2006/relationships/hyperlink" Target="https://buttleuk.org/news/news-list/state-of-child-poverty-2024/" TargetMode="External"/><Relationship Id="rId1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entreforthrivingplaces.org/thriving-places-index/" TargetMode="External"/><Relationship Id="rId13" Type="http://schemas.openxmlformats.org/officeDocument/2006/relationships/hyperlink" Target="https://public.flourish.studio/story/2586672/" TargetMode="External"/><Relationship Id="rId3" Type="http://schemas.openxmlformats.org/officeDocument/2006/relationships/hyperlink" Target="https://cep.lse.ac.uk/_NEW/PUBLICATIONS/abstract.asp?index=9873" TargetMode="External"/><Relationship Id="rId7" Type="http://schemas.openxmlformats.org/officeDocument/2006/relationships/hyperlink" Target="https://www.centreforsocialjustice.org.uk/library/two-nations" TargetMode="External"/><Relationship Id="rId12" Type="http://schemas.openxmlformats.org/officeDocument/2006/relationships/hyperlink" Target="https://www.childrenscommissioner.gov.uk/resource/growing-up-in-a-low-income-family-childrens-experiences/" TargetMode="External"/><Relationship Id="rId2" Type="http://schemas.openxmlformats.org/officeDocument/2006/relationships/hyperlink" Target="https://www.centreforcities.org/wp-content/uploads/2024/07/Mission-accepted-July-2024.pdf" TargetMode="External"/><Relationship Id="rId1" Type="http://schemas.openxmlformats.org/officeDocument/2006/relationships/slideLayout" Target="../slideLayouts/slideLayout3.xml"/><Relationship Id="rId6" Type="http://schemas.openxmlformats.org/officeDocument/2006/relationships/hyperlink" Target="https://www.centreforsocialjustice.org.uk/library/left-out" TargetMode="External"/><Relationship Id="rId11" Type="http://schemas.openxmlformats.org/officeDocument/2006/relationships/hyperlink" Target="https://www.childhoodtrust.org.uk/wp-content/uploads/2025/05/Impact-of-the-cost-of-living-crisis-with-children-with-SEND.-TCT-2023-1.pdf" TargetMode="External"/><Relationship Id="rId5" Type="http://schemas.openxmlformats.org/officeDocument/2006/relationships/hyperlink" Target="https://cebr.com/uk-economic-outlook/" TargetMode="External"/><Relationship Id="rId10" Type="http://schemas.openxmlformats.org/officeDocument/2006/relationships/hyperlink" Target="https://www.cipd.org/uk/knowledge/reports/labour-market-outlook/" TargetMode="External"/><Relationship Id="rId4" Type="http://schemas.openxmlformats.org/officeDocument/2006/relationships/hyperlink" Target="https://cep.lse.ac.uk/_NEW/PUBLICATIONS/abstract.asp?index=11681" TargetMode="External"/><Relationship Id="rId9"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14" Type="http://schemas.openxmlformats.org/officeDocument/2006/relationships/hyperlink" Target="https://assets.ctfassets.net/mfz4nbgura3g/38Ne2lxssqel1QkvlOqp9N/c5006780da1f13097b771db298c80d4f/Frozen_in_place_-_final_report__4_.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epi.org.uk/publications-and-research/how-can-we-reduce-food-poverty-for-under-fives/" TargetMode="External"/><Relationship Id="rId13" Type="http://schemas.openxmlformats.org/officeDocument/2006/relationships/hyperlink" Target="https://eciu.net/analysis/reports/2025/net-zero-economy-across-the-uk" TargetMode="External"/><Relationship Id="rId3" Type="http://schemas.openxmlformats.org/officeDocument/2006/relationships/hyperlink" Target="https://www.citizensadvice.org.uk/policy/publications/the-national-red-index-2025-negative-budget-households-face-a-debt-crisis/#h-executive-summary" TargetMode="External"/><Relationship Id="rId7" Type="http://schemas.openxmlformats.org/officeDocument/2006/relationships/hyperlink" Target="https://assets.publishing.service.gov.uk/government/uploads/system/uploads/attachment_data/file/214409/rrep640.pdf" TargetMode="External"/><Relationship Id="rId12" Type="http://schemas.openxmlformats.org/officeDocument/2006/relationships/hyperlink" Target="https://eciu.net/analysis/reports/2024/the-uks-net-zero-economy-2024" TargetMode="External"/><Relationship Id="rId2" Type="http://schemas.openxmlformats.org/officeDocument/2006/relationships/hyperlink" Target="https://wearecitizensadvice.org.uk/living-on-empty-245f4b9acbe3" TargetMode="External"/><Relationship Id="rId1" Type="http://schemas.openxmlformats.org/officeDocument/2006/relationships/slideLayout" Target="../slideLayouts/slideLayout3.xml"/><Relationship Id="rId6" Type="http://schemas.openxmlformats.org/officeDocument/2006/relationships/hyperlink" Target="https://www.gov.uk/government/statistics/united-kingdom-food-security-report-2024/united-kingdom-food-security-report-2024-theme-4-food-security-at-household-level" TargetMode="External"/><Relationship Id="rId11" Type="http://schemas.openxmlformats.org/officeDocument/2006/relationships/hyperlink" Target="https://endfurniturepoverty.org/research-campaigns/rebuilding-crisis-support-local-welfare-assistance/a-bleak-future-for-crisis-support-2023-24/" TargetMode="External"/><Relationship Id="rId5" Type="http://schemas.openxmlformats.org/officeDocument/2006/relationships/hyperlink" Target="https://www.gov.uk/government/statistics/annual-fuel-poverty-statistics-report-2025" TargetMode="External"/><Relationship Id="rId10" Type="http://schemas.openxmlformats.org/officeDocument/2006/relationships/hyperlink" Target="https://endfurniturepoverty.org/research-campaigns/understanding-furniture-poverty/research-the-extent-of-furniture-poverty/" TargetMode="External"/><Relationship Id="rId4" Type="http://schemas.openxmlformats.org/officeDocument/2006/relationships/hyperlink" Target="https://www.theccc.org.uk/publication/progress-in-adapting-to-climate-change-2025/" TargetMode="External"/><Relationship Id="rId9" Type="http://schemas.openxmlformats.org/officeDocument/2006/relationships/hyperlink" Target="https://endchildpoverty.org.uk/child-poverty-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foodfoundation.org.uk/initiatives/food-insecurity-tracking#tabs/Overview-of-surveys-" TargetMode="External"/><Relationship Id="rId13" Type="http://schemas.openxmlformats.org/officeDocument/2006/relationships/hyperlink" Target="https://www.hl.co.uk/features/5-to-thrive/savings-and-resilience-comparison-tool" TargetMode="External"/><Relationship Id="rId3" Type="http://schemas.openxmlformats.org/officeDocument/2006/relationships/hyperlink" Target="https://www.enterpriseresearch.ac.uk/wp-content/uploads/2025/03/The-State-of-Small-Business-Britain-2024-Final-1.pdf?ct=t(EMAIL_CAMPAIGN_SSBB_2024)" TargetMode="External"/><Relationship Id="rId7" Type="http://schemas.openxmlformats.org/officeDocument/2006/relationships/hyperlink" Target="https://foodfoundation.org.uk/publication/broken-plate-2025" TargetMode="External"/><Relationship Id="rId12" Type="http://schemas.openxmlformats.org/officeDocument/2006/relationships/hyperlink" Target="https://www.greatermanchester-ca.gov.uk/what-we-do/digital/get-online-greater-manchester/greater-manchester-wide-support/digital-exclusion-risk-index-deri/" TargetMode="External"/><Relationship Id="rId2" Type="http://schemas.openxmlformats.org/officeDocument/2006/relationships/hyperlink" Target="https://eciu.net/analysis/reports/2025/embargoed-the-impact-of-climate-change-on-british-farms-and-farmers-mental-health" TargetMode="External"/><Relationship Id="rId1" Type="http://schemas.openxmlformats.org/officeDocument/2006/relationships/slideLayout" Target="../slideLayouts/slideLayout3.xml"/><Relationship Id="rId6" Type="http://schemas.openxmlformats.org/officeDocument/2006/relationships/hyperlink" Target="https://foodfoundation.org.uk/sites/default/files/2023-12/Disabilities%20briefing_FINAL.pdf" TargetMode="External"/><Relationship Id="rId11" Type="http://schemas.openxmlformats.org/officeDocument/2006/relationships/hyperlink" Target="https://www.goodthingsfoundation.org/policy-and-research/research-and-evidence/research-2024/deep-poverty-and-digital-exclusion.html" TargetMode="External"/><Relationship Id="rId5" Type="http://schemas.openxmlformats.org/officeDocument/2006/relationships/hyperlink" Target="https://foodfoundation.org.uk/childrens-right2food-dashboard" TargetMode="External"/><Relationship Id="rId10" Type="http://schemas.openxmlformats.org/officeDocument/2006/relationships/hyperlink" Target="https://www.gamblingcommission.gov.uk/print/understanding-the-impact-of-increased-cost-of-living-on-gambling-behaviour" TargetMode="External"/><Relationship Id="rId4" Type="http://schemas.openxmlformats.org/officeDocument/2006/relationships/hyperlink" Target="https://www.fca.org.uk/publications/financial-lives/jan-2024-recontact-survey-summary" TargetMode="External"/><Relationship Id="rId9" Type="http://schemas.openxmlformats.org/officeDocument/2006/relationships/hyperlink" Target="https://www.food.gov.uk/research/consumer-interests-aka-wider-consumer-interests/consumer-insights-tracker#monthly-consumer-insights-tracker-reports" TargetMode="External"/><Relationship Id="rId14" Type="http://schemas.openxmlformats.org/officeDocument/2006/relationships/hyperlink" Target="https://www.health.org.uk/evidence-hub/local-authority-dashboard?utm_source=ecomms&amp;utm_medium=email&amp;utm_campaign=local_authority_dashboard&amp;dm_i=4Y2,8LE65,63A02B,ZLWXI,1"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commonslibrary.parliament.uk/research-briefings/cbp-9491/" TargetMode="External"/><Relationship Id="rId13" Type="http://schemas.openxmlformats.org/officeDocument/2006/relationships/hyperlink" Target="https://commonslibrary.parliament.uk/research-briefings/cbp-9714/"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commonslibrary.parliament.uk/research-briefings/cdp-2023-0104/" TargetMode="External"/><Relationship Id="rId12" Type="http://schemas.openxmlformats.org/officeDocument/2006/relationships/hyperlink" Target="https://commonslibrary.parliament.uk/research-briefings/cbp-873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ov.uk/government/collections/uk-house-price-index-reports-2025" TargetMode="External"/><Relationship Id="rId11" Type="http://schemas.openxmlformats.org/officeDocument/2006/relationships/hyperlink" Target="https://commonslibrary.parliament.uk/research-briefings/cbp-9209/" TargetMode="External"/><Relationship Id="rId5" Type="http://schemas.openxmlformats.org/officeDocument/2006/relationships/hyperlink" Target="https://www.mentalhealth.org.uk/sites/default/files/2025-11/MHF_TFR_Tackling_mental_health_delphi_study_report.pdf" TargetMode="External"/><Relationship Id="rId15" Type="http://schemas.openxmlformats.org/officeDocument/2006/relationships/hyperlink" Target="https://researchbriefings.files.parliament.uk/documents/CBP-7584/CBP-7584.pdf" TargetMode="External"/><Relationship Id="rId10" Type="http://schemas.openxmlformats.org/officeDocument/2006/relationships/hyperlink" Target="https://researchbriefings.files.parliament.uk/documents/CBP-8585/CBP-8585.pdf"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researchbriefings.files.parliament.uk/documents/CBP-9040/CBP-9040.pdf" TargetMode="External"/><Relationship Id="rId14" Type="http://schemas.openxmlformats.org/officeDocument/2006/relationships/hyperlink" Target="https://commonslibrary.parliament.uk/research-briefings/cbp-10100/"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ifs.org.uk/publications/green-budget-2025-full-report?mc_cid=ea383179dc&amp;mc_eid=3bd70722dd" TargetMode="External"/><Relationship Id="rId13" Type="http://schemas.openxmlformats.org/officeDocument/2006/relationships/hyperlink" Target="https://ifs.org.uk/living-standards-poverty-and-inequality-uk?mc_cid=c79514206f&amp;mc_eid=39f43342be" TargetMode="External"/><Relationship Id="rId3" Type="http://schemas.openxmlformats.org/officeDocument/2006/relationships/hyperlink" Target="https://researchbriefings.files.parliament.uk/documents/SN06186/SN06186.pdf" TargetMode="External"/><Relationship Id="rId7" Type="http://schemas.openxmlformats.org/officeDocument/2006/relationships/hyperlink" Target="https://ifs.org.uk/publications/cheapflation-and-rise-inflation-inequality?mc_cid=6e6d95d302&amp;mc_eid=3bd70722dd" TargetMode="External"/><Relationship Id="rId12" Type="http://schemas.openxmlformats.org/officeDocument/2006/relationships/hyperlink" Target="https://ifs.org.uk/publications/how-have-pensioner-incomes-and-poverty-changed-recent-years?mc_cid=2233061850&amp;mc_eid=39f43342be" TargetMode="External"/><Relationship Id="rId2" Type="http://schemas.openxmlformats.org/officeDocument/2006/relationships/hyperlink" Target="https://researchbriefings.files.parliament.uk/documents/SN07096/SN07096.pdf" TargetMode="External"/><Relationship Id="rId1" Type="http://schemas.openxmlformats.org/officeDocument/2006/relationships/slideLayout" Target="../slideLayouts/slideLayout3.xml"/><Relationship Id="rId6" Type="http://schemas.openxmlformats.org/officeDocument/2006/relationships/hyperlink" Target="https://www.employment-studies.co.uk/system/files/resources/files/Commission%20for%20HWL%20job%20quality%20report_0.pdf" TargetMode="External"/><Relationship Id="rId11" Type="http://schemas.openxmlformats.org/officeDocument/2006/relationships/hyperlink" Target="https://ifs.org.uk/publications/housing-quality-and-affordability-lower-income-households?mc_cid=5170e83b8a&amp;mc_eid=39f43342be" TargetMode="External"/><Relationship Id="rId5" Type="http://schemas.openxmlformats.org/officeDocument/2006/relationships/hyperlink" Target="https://lordslibrary.parliament.uk/government-climate-policy-economic-impact/" TargetMode="External"/><Relationship Id="rId10" Type="http://schemas.openxmlformats.org/officeDocument/2006/relationships/hyperlink" Target="https://ifs.org.uk/publications/hotel-mum-and-dad-co-residence-parents-among-those-aged-25-34?mc_cid=11bfa3dcb9&amp;mc_eid=39f43342be" TargetMode="External"/><Relationship Id="rId4" Type="http://schemas.openxmlformats.org/officeDocument/2006/relationships/hyperlink" Target="https://commonslibrary.parliament.uk/research-briefings/cbp-9428/" TargetMode="External"/><Relationship Id="rId9" Type="http://schemas.openxmlformats.org/officeDocument/2006/relationships/hyperlink" Target="https://ifs.org.uk/publications/health-wealth-and-employment-run-state-pension-age?mc_cid=9b44c1dfa4&amp;mc_eid=39f43342be" TargetMode="External"/><Relationship Id="rId14" Type="http://schemas.openxmlformats.org/officeDocument/2006/relationships/hyperlink" Target="https://ifs.org.uk/publications/living-standards-last-election?mc_cid=c79514206f&amp;mc_eid=39f43342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www.jrf.org.uk/uk-poverty-2024-the-essential-guide-to-understanding-poverty-in-the-uk?mc_cid=8adccae307&amp;mc_eid=3f126a93f1" TargetMode="External"/><Relationship Id="rId13" Type="http://schemas.openxmlformats.org/officeDocument/2006/relationships/hyperlink" Target="https://www.livingwage.org.uk/precarious-pay-and-uncertain-hours-insecure-work-uk-labour-market?mc_cid=fcfc23fce8&amp;mc_eid=3f126a93f1" TargetMode="External"/><Relationship Id="rId3" Type="http://schemas.openxmlformats.org/officeDocument/2006/relationships/hyperlink" Target="https://ifs.org.uk/sites/default/files/2024-04/Recent-trends-in-and-the-outlook-for-health-related-benefits-IFS-Report-R311.pdf" TargetMode="External"/><Relationship Id="rId7" Type="http://schemas.openxmlformats.org/officeDocument/2006/relationships/hyperlink" Target="https://www.jrf.org.uk/uk-poverty-2025-the-essential-guide-to-understanding-poverty-in-the-uk" TargetMode="External"/><Relationship Id="rId12" Type="http://schemas.openxmlformats.org/officeDocument/2006/relationships/hyperlink" Target="https://learningandwork.org.uk/what-we-do/employment-and-social-security/labour-market-analysis/" TargetMode="External"/><Relationship Id="rId2" Type="http://schemas.openxmlformats.org/officeDocument/2006/relationships/hyperlink" Target="https://ifs.org.uk/publications/move-how-young-peoples-mobility-responds-and-reinforces-geographical-inequalities?mc_cid=669fabf914&amp;mc_eid=39f43342be" TargetMode="External"/><Relationship Id="rId1" Type="http://schemas.openxmlformats.org/officeDocument/2006/relationships/slideLayout" Target="../slideLayouts/slideLayout3.xml"/><Relationship Id="rId6" Type="http://schemas.openxmlformats.org/officeDocument/2006/relationships/hyperlink" Target="https://www.instituteofhealthequity.org/resources-reports/fuel-poverty-cold-homes-and-health-inequalities-in-the-uk/read-the-report.pdf" TargetMode="External"/><Relationship Id="rId11" Type="http://schemas.openxmlformats.org/officeDocument/2006/relationships/hyperlink" Target="https://www.kingstrust.org.uk/about-us/news-views/youthindex2025" TargetMode="External"/><Relationship Id="rId5" Type="http://schemas.openxmlformats.org/officeDocument/2006/relationships/hyperlink" Target="https://ifs.org.uk/publications/role-changing-health-rising-health-related-benefit-claims?mc_cid=baeac43e17&amp;mc_eid=3bd70722dd" TargetMode="External"/><Relationship Id="rId15" Type="http://schemas.openxmlformats.org/officeDocument/2006/relationships/hyperlink" Target="https://lginform.local.gov.uk/" TargetMode="External"/><Relationship Id="rId10"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4" Type="http://schemas.openxmlformats.org/officeDocument/2006/relationships/hyperlink" Target="https://ifs.org.uk/publications/seven-key-facts-about-uk-living-standards?mc_cid=32b3ff0441&amp;mc_eid=39f43342be" TargetMode="External"/><Relationship Id="rId9" Type="http://schemas.openxmlformats.org/officeDocument/2006/relationships/hyperlink" Target="https://www.jrf.org.uk/cost-of-living" TargetMode="External"/><Relationship Id="rId14" Type="http://schemas.openxmlformats.org/officeDocument/2006/relationships/hyperlink" Target="2025%20Consumer%20Digital%20Index"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collectivevoice.org.uk/wp-content/uploads/2024/02/Collective-Voice-Cost-of-living-briefing-FINAL.docx.pdf" TargetMode="External"/><Relationship Id="rId13" Type="http://schemas.openxmlformats.org/officeDocument/2006/relationships/hyperlink" Target="https://www.natwestgroup.com/news-and-insights/news-room/press-releases/financial-capability-and-learning/2024/jan/half-of-16-25-year-olds-in-the-uk-say-the-cost-of-living-crisis-.html" TargetMode="External"/><Relationship Id="rId3" Type="http://schemas.openxmlformats.org/officeDocument/2006/relationships/hyperlink" Target="https://www.lboro.ac.uk/media/media/media-centre/images/press-releases/2025/CRSP%20-%20Poverty%20at%20the%20end%20of%20life%20in%202024.pdf" TargetMode="External"/><Relationship Id="rId7" Type="http://schemas.openxmlformats.org/officeDocument/2006/relationships/hyperlink" Target="https://midlandsengineobservatory.org/resources/" TargetMode="External"/><Relationship Id="rId12" Type="http://schemas.openxmlformats.org/officeDocument/2006/relationships/hyperlink" Target="https://www.ncvo.org.uk/news-and-insights/news-index/uk-civil-society-almanac-2024/" TargetMode="External"/><Relationship Id="rId2" Type="http://schemas.openxmlformats.org/officeDocument/2006/relationships/hyperlink" Target="https://www.lboro.ac.uk/research/crsp/our-research/" TargetMode="External"/><Relationship Id="rId1" Type="http://schemas.openxmlformats.org/officeDocument/2006/relationships/slideLayout" Target="../slideLayouts/slideLayout3.xml"/><Relationship Id="rId6" Type="http://schemas.openxmlformats.org/officeDocument/2006/relationships/hyperlink" Target="https://midlandsengineobservatory.org/" TargetMode="External"/><Relationship Id="rId11" Type="http://schemas.openxmlformats.org/officeDocument/2006/relationships/hyperlink" Target="https://niesr.ac.uk/publication-type/uk-economic-outlook" TargetMode="External"/><Relationship Id="rId5" Type="http://schemas.openxmlformats.org/officeDocument/2006/relationships/hyperlink" Target="https://mentalhealth-uk.org/burnout/#section-5" TargetMode="External"/><Relationship Id="rId10" Type="http://schemas.openxmlformats.org/officeDocument/2006/relationships/hyperlink" Target="https://natcen.ac.uk/british-social-attitudes" TargetMode="External"/><Relationship Id="rId4" Type="http://schemas.openxmlformats.org/officeDocument/2006/relationships/hyperlink" Target="https://www.mentalhealth.org.uk/sites/default/files/2023-01/MHF-cost-of-living-crisis-report-2023-01-12.pdf" TargetMode="External"/><Relationship Id="rId9" Type="http://schemas.openxmlformats.org/officeDocument/2006/relationships/hyperlink" Target="https://natcen.ac.uk/publications/society-watch-2023-price-we-pay-social-impact-cost-living-crisi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ons.gov.uk/peoplepopulationandcommunity/housing/articles/census2021howhomesareheatedinyourarea/2023-01-05" TargetMode="External"/><Relationship Id="rId13" Type="http://schemas.openxmlformats.org/officeDocument/2006/relationships/hyperlink" Target="https://www.ons.gov.uk/economy/economicoutputandproductivity/output/bulletins/economicactivityandsocialchangeintheukrealtimeindicators/previousreleases" TargetMode="External"/><Relationship Id="rId3"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7" Type="http://schemas.openxmlformats.org/officeDocument/2006/relationships/hyperlink" Target="https://www.ons.gov.uk/businessindustryandtrade/business/businessservices/bulletins/businessinsightsandimpactontheukeconomy/20november2025" TargetMode="External"/><Relationship Id="rId1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2" Type="http://schemas.openxmlformats.org/officeDocument/2006/relationships/hyperlink" Target="https://neweconomics.org/2025/05/whats-behind-the-rise-in-disability-benefit-claim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opulationandmigration/populationestimates/articles/buildacustomareaprofile/2023-01-17" TargetMode="External"/><Relationship Id="rId11" Type="http://schemas.openxmlformats.org/officeDocument/2006/relationships/hyperlink" Target="https://experience.arcgis.com/experience/a4af7f8f83e24639831594587d814443/?draft=true" TargetMode="External"/><Relationship Id="rId5" Type="http://schemas.openxmlformats.org/officeDocument/2006/relationships/hyperlink" Target="https://app.powerbi.com/view?r=eyJrIjoiMzI1N2YwYmYtNWVhMy00ZWY5LTliNmMtYzk3ZWVmMmMzNjZkIiwidCI6ImVlNGUxNDk5LTRhMzUtNGIyZS1hZDQ3LTVmM2NmOWRlODY2NiIsImMiOjh9" TargetMode="External"/><Relationship Id="rId10" Type="http://schemas.openxmlformats.org/officeDocument/2006/relationships/hyperlink" Target="https://www.ons.gov.uk/peoplepopulationandcommunity/educationandchildcare/articles/childcareaccessibilitybyneighbourhood/2024-06-04" TargetMode="External"/><Relationship Id="rId4" Type="http://schemas.openxmlformats.org/officeDocument/2006/relationships/hyperlink" Target="https://analytics.phe.gov.uk/apps/health-inequalities-dashboard/" TargetMode="External"/><Relationship Id="rId9" Type="http://schemas.openxmlformats.org/officeDocument/2006/relationships/hyperlink" Target="https://www.ons.gov.uk/visualisations/censusworkforcequalifications/#E06000019" TargetMode="External"/><Relationship Id="rId14" Type="http://schemas.openxmlformats.org/officeDocument/2006/relationships/hyperlink" Target="https://explore-local-statistics.beta.ons.gov.uk/indicators"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ons.gov.uk/economy/inflationandpriceindices/bulletins/householdcostsindicesforukhouseholdgroups/apriltojune2025" TargetMode="External"/><Relationship Id="rId13" Type="http://schemas.openxmlformats.org/officeDocument/2006/relationships/hyperlink" Target="https://www.nomisweb.co.uk/reports/lmp/lad/1778384915/report.aspx" TargetMode="External"/><Relationship Id="rId3" Type="http://schemas.openxmlformats.org/officeDocument/2006/relationships/hyperlink" Target="https://www.ons.gov.uk/visualisations/areas/E06000019/" TargetMode="External"/><Relationship Id="rId7" Type="http://schemas.openxmlformats.org/officeDocument/2006/relationships/hyperlink" Target="https://www.ons.gov.uk/peoplepopulationandcommunity/healthandsocialcare/healthandwellbeing/bulletins/healthinengland/2015to2021" TargetMode="External"/><Relationship Id="rId12"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2" Type="http://schemas.openxmlformats.org/officeDocument/2006/relationships/hyperlink" Target="https://www.ons.gov.uk/peoplepopulationandcommunity/educationandchildcare/articles/explorewhichtownsattractpeoplewithadvancededucation/2024-03-1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1" Type="http://schemas.openxmlformats.org/officeDocument/2006/relationships/hyperlink" Target="https://www.ons.gov.uk/peoplepopulationandcommunity/housing/articles/howaremonthlymortgagerepaymentschangingingreatbritain/2023-03-08" TargetMode="External"/><Relationship Id="rId5" Type="http://schemas.openxmlformats.org/officeDocument/2006/relationships/hyperlink" Target="https://www.ons.gov.uk/peoplepopulationandcommunity/housing/articles/firsttimebuyermortgagesalesfellacrosslondonindecadeto2023/2025-03-06" TargetMode="External"/><Relationship Id="rId10" Type="http://schemas.openxmlformats.org/officeDocument/2006/relationships/hyperlink" Target="https://www.ons.gov.uk/economy/inflationandpriceindices/articles/housingpricesinyourarea/2024-03-20" TargetMode="External"/><Relationship Id="rId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9" Type="http://schemas.openxmlformats.org/officeDocument/2006/relationships/hyperlink" Target="https://www.ons.gov.uk/economy/inflationandpriceindices" TargetMode="External"/><Relationship Id="rId14" Type="http://schemas.openxmlformats.org/officeDocument/2006/relationships/hyperlink" Target="https://www.ons.gov.uk/peoplepopulationandcommunity/housing/bulletins/privaterentalaffordabilityengland/2024"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ons.gov.uk/economy/nationalaccounts/uksectoraccounts/articles/quarterlyeconomiccommentary/apriltojune2025" TargetMode="External"/><Relationship Id="rId7" Type="http://schemas.openxmlformats.org/officeDocument/2006/relationships/hyperlink" Target="https://www.ons.gov.uk/economy/nationalaccounts/articles/dashboardunderstandingtheukeconomy/2017-02-22" TargetMode="External"/><Relationship Id="rId12" Type="http://schemas.openxmlformats.org/officeDocument/2006/relationships/hyperlink" Target="https://www.ons.gov.uk/employmentandlabourmarket/peopleinwork/employmentandemployeetypes/articles/whichskillsareemployersseekinginyourarea/2024-11-05" TargetMode="External"/><Relationship Id="rId2" Type="http://schemas.openxmlformats.org/officeDocument/2006/relationships/hyperlink" Target="https://www.ons.gov.uk/economy/economicoutputandproductivity/publicservicesproductivity/bulletins/publicserviceproductivityquarterlyuk/apriltojune202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subnationalindicatorsexplorer/2022-01-06" TargetMode="External"/><Relationship Id="rId11" Type="http://schemas.openxmlformats.org/officeDocument/2006/relationships/hyperlink" Target="https://www.ons.gov.uk/visualisations/censusorigindestination/" TargetMode="External"/><Relationship Id="rId5" Type="http://schemas.openxmlformats.org/officeDocument/2006/relationships/hyperlink" Target="https://www.ons.gov.uk/employmentandlabourmarket/peopleinwork/labourproductivity/articles/sicknessabsenceinthelabourmarket/2023and2024" TargetMode="External"/><Relationship Id="rId10"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conomy/economicoutputandproductivity/productivitymeasures/bulletins/regionalandsubregionallabourproductivityuk/2023" TargetMode="External"/><Relationship Id="rId9" Type="http://schemas.openxmlformats.org/officeDocument/2006/relationships/hyperlink" Target="https://www.ons.gov.uk/employmentandlabourmarket/peopleinwork/employmentandemployeetypes/bulletins/uklabourmarket/latest" TargetMode="External"/><Relationship Id="rId14" Type="http://schemas.openxmlformats.org/officeDocument/2006/relationships/hyperlink" Target="https://www.ons.gov.uk/peoplepopulationandcommunity/educationandchildcare/articles/youngpeoplefromdisadvantagedbackgroundsfeellessincontroloftheirfutures/2023-11-06"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resolutionfoundation.org/publications/the-living-standards-outlook-2025/" TargetMode="External"/><Relationship Id="rId13" Type="http://schemas.openxmlformats.org/officeDocument/2006/relationships/hyperlink" Target="https://www.resolutionfoundation.org/events/shared-prosperity/" TargetMode="External"/><Relationship Id="rId3" Type="http://schemas.openxmlformats.org/officeDocument/2006/relationships/hyperlink" Target="https://www.productivity.ac.uk/research/land-use-and-planning-reforms-strategic-context-challenges-and-policy-recommendations/" TargetMode="External"/><Relationship Id="rId7" Type="http://schemas.openxmlformats.org/officeDocument/2006/relationships/hyperlink" Target="https://www.resolutionfoundation.org/publications/a-u-shaped-legacy/" TargetMode="External"/><Relationship Id="rId12" Type="http://schemas.openxmlformats.org/officeDocument/2006/relationships/hyperlink" Target="https://www.resolutionfoundation.org/publications/the-power-of-place/" TargetMode="External"/><Relationship Id="rId2" Type="http://schemas.openxmlformats.org/officeDocument/2006/relationships/hyperlink" Target="https://www.kcl.ac.uk/csmh/assets/esrc-csmh-cost-of-living-crisis-and-mental-health-report.pdf" TargetMode="External"/><Relationship Id="rId1" Type="http://schemas.openxmlformats.org/officeDocument/2006/relationships/slideLayout" Target="../slideLayouts/slideLayout3.xml"/><Relationship Id="rId6" Type="http://schemas.openxmlformats.org/officeDocument/2006/relationships/hyperlink" Target="https://www.productivity.ac.uk/news/what-explains-the-uks-productivity-problem/" TargetMode="External"/><Relationship Id="rId11" Type="http://schemas.openxmlformats.org/officeDocument/2006/relationships/hyperlink" Target="https://www.resolutionfoundation.org/publications/low-pay-britain-2025/?mc_cid=8a14f7b9f9&amp;mc_eid=3f126a93f1" TargetMode="External"/><Relationship Id="rId5" Type="http://schemas.openxmlformats.org/officeDocument/2006/relationships/hyperlink" Target="https://www.productivity.ac.uk/the-productivity-lab/the-tpi-uk-itl3-productivity-scorecard-series/" TargetMode="External"/><Relationship Id="rId15" Type="http://schemas.openxmlformats.org/officeDocument/2006/relationships/hyperlink" Target="https://economy2030.resolutionfoundation.org/wp-content/uploads/2023/12/Ending-stagnation-final-report.pdf" TargetMode="External"/><Relationship Id="rId10" Type="http://schemas.openxmlformats.org/officeDocument/2006/relationships/hyperlink" Target="https://www.resolutionfoundation.org/publications/job-done/" TargetMode="External"/><Relationship Id="rId4" Type="http://schemas.openxmlformats.org/officeDocument/2006/relationships/hyperlink" Target="https://www.productivity.ac.uk/wp-content/uploads/2021/10/PIP010-Midlands-Productivity-Challenge-FINAL-070122.pdf" TargetMode="External"/><Relationship Id="rId9" Type="http://schemas.openxmlformats.org/officeDocument/2006/relationships/hyperlink" Target="https://www.resolutionfoundation.org/major-programme/housing-outlook/" TargetMode="External"/><Relationship Id="rId14" Type="http://schemas.openxmlformats.org/officeDocument/2006/relationships/hyperlink" Target="https://www.youtube.com/watch?v=LMggRKSdpeg"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rsnonline.org.uk/images/manifesto-2023/rural-economies-chapter.pdf" TargetMode="External"/><Relationship Id="rId13" Type="http://schemas.openxmlformats.org/officeDocument/2006/relationships/hyperlink" Target="https://social-mobility.data.gov.uk/" TargetMode="External"/><Relationship Id="rId3" Type="http://schemas.openxmlformats.org/officeDocument/2006/relationships/hyperlink" Target="https://www.resolutionfoundation.org/publications/weve-only-just-begun/" TargetMode="External"/><Relationship Id="rId7" Type="http://schemas.openxmlformats.org/officeDocument/2006/relationships/hyperlink" Target="https://www.rsnonline.org.uk/images/research/Cost-Living/Rural-Cost-Living.pdf" TargetMode="External"/><Relationship Id="rId12" Type="http://schemas.openxmlformats.org/officeDocument/2006/relationships/hyperlink" Target="https://socialmetricscommission.org.uk/social-metrics-commission-2024-report/" TargetMode="External"/><Relationship Id="rId2" Type="http://schemas.openxmlformats.org/officeDocument/2006/relationships/hyperlink" Target="https://www.resolutionfoundation.org/publications/under-strain/" TargetMode="External"/><Relationship Id="rId1" Type="http://schemas.openxmlformats.org/officeDocument/2006/relationships/slideLayout" Target="../slideLayouts/slideLayout3.xml"/><Relationship Id="rId6" Type="http://schemas.openxmlformats.org/officeDocument/2006/relationships/hyperlink" Target="https://acre.org.uk/wp-content/uploads/Reigniting-rural-futures-summary-report-FINAL.pdf" TargetMode="External"/><Relationship Id="rId11" Type="http://schemas.openxmlformats.org/officeDocument/2006/relationships/hyperlink" Target="https://www.savills.co.uk/research_articles/229130/382441-0" TargetMode="External"/><Relationship Id="rId5" Type="http://schemas.openxmlformats.org/officeDocument/2006/relationships/hyperlink" Target="https://www.rsph.org.uk/our-work/campaigns/our-health-the-price-we-will-pay-for-the-cost-of-living-crisis.html" TargetMode="External"/><Relationship Id="rId10" Type="http://schemas.openxmlformats.org/officeDocument/2006/relationships/hyperlink" Target="https://rsnonline.org.uk/addressing-the-unique-challenge-of-fuel-poverty-in-rural-areas" TargetMode="External"/><Relationship Id="rId4" Type="http://schemas.openxmlformats.org/officeDocument/2006/relationships/hyperlink" Target="https://www.royallondon.com/guides-tools/cost-of-living/financial-resilience-report-2025/" TargetMode="External"/><Relationship Id="rId9" Type="http://schemas.openxmlformats.org/officeDocument/2006/relationships/hyperlink" Target="https://www.rsnonline.org.uk/tag/economy-insights" TargetMode="External"/><Relationship Id="rId14" Type="http://schemas.openxmlformats.org/officeDocument/2006/relationships/hyperlink" Target="https://socialmobility.independent-commission.uk/reports/investment-into-regions-and-social-mobility-report/"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shefuni.maps.arcgis.com/apps/instant/interactivelegend/index.html?appid=8be0cd9e18904c258afd3c959d6fc4d7" TargetMode="External"/><Relationship Id="rId13" Type="http://schemas.openxmlformats.org/officeDocument/2006/relationships/hyperlink" Target="https://www.zoopla.co.uk/discover/property-news/rental-market-report/" TargetMode="External"/><Relationship Id="rId3" Type="http://schemas.openxmlformats.org/officeDocument/2006/relationships/hyperlink" Target="https://www.trussell.org.uk/news-and-research/publications/report/hunger-in-the-uk-2025" TargetMode="External"/><Relationship Id="rId7" Type="http://schemas.openxmlformats.org/officeDocument/2006/relationships/hyperlink" Target="https://blog.bham.ac.uk/cityredi/category/west-midlands-weekly-economic-impact-monitor/" TargetMode="External"/><Relationship Id="rId12" Type="http://schemas.openxmlformats.org/officeDocument/2006/relationships/hyperlink" Target="https://youthfuturesfoundation.org/wp-content/uploads/2023/06/GJP-Youth-Pullout-Report_AW_No-Crops.pdf" TargetMode="External"/><Relationship Id="rId2" Type="http://schemas.openxmlformats.org/officeDocument/2006/relationships/hyperlink" Target="https://www.som.org.uk/sites/som.org.uk/files/SOM_Deep_Dive_Research-compressed.pdf" TargetMode="External"/><Relationship Id="rId1" Type="http://schemas.openxmlformats.org/officeDocument/2006/relationships/slideLayout" Target="../slideLayouts/slideLayout3.xml"/><Relationship Id="rId6" Type="http://schemas.openxmlformats.org/officeDocument/2006/relationships/hyperlink" Target="https://www.universitiesuk.ac.uk/latest/insights-and-analysis/graduate-outcomes-what-latest-data" TargetMode="External"/><Relationship Id="rId11" Type="http://schemas.openxmlformats.org/officeDocument/2006/relationships/hyperlink" Target="https://yougov.co.uk/politics/articles/51910-how-are-britons-coping-with-the-cost-of-living-in-march-2025" TargetMode="External"/><Relationship Id="rId5" Type="http://schemas.openxmlformats.org/officeDocument/2006/relationships/hyperlink" Target="https://www.ukfinance.org.uk/data-and-research/economic-insight" TargetMode="External"/><Relationship Id="rId10" Type="http://schemas.openxmlformats.org/officeDocument/2006/relationships/hyperlink" Target="https://onlinelibrary.wiley.com/doi/10.1002/psp.70151?mc_cid=6dc40cff35&amp;mc_eid=3f126a93f1" TargetMode="External"/><Relationship Id="rId4" Type="http://schemas.openxmlformats.org/officeDocument/2006/relationships/hyperlink" Target="https://cms.trussell.org.uk/sites/default/files/2025-06/cost_of_hunger_and_hardship_june25.pdf" TargetMode="External"/><Relationship Id="rId9" Type="http://schemas.openxmlformats.org/officeDocument/2006/relationships/hyperlink" Target="https://www.york.ac.uk/policy-engine/cost-of-living/" TargetMode="External"/><Relationship Id="rId14" Type="http://schemas.openxmlformats.org/officeDocument/2006/relationships/hyperlink" Target="https://business.zoopla.co.uk/zoopla-house-price-inde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a:br>
            <a:r>
              <a:rPr lang="en-GB" sz="1800"/>
              <a:t>December </a:t>
            </a:r>
            <a:r>
              <a:rPr lang="en-GB" sz="2000"/>
              <a:t>2025</a:t>
            </a:r>
            <a:br>
              <a:rPr lang="en-GB" sz="1800" dirty="0">
                <a:latin typeface="+mn-lt"/>
              </a:rPr>
            </a:br>
            <a:br>
              <a:rPr lang="en-GB" sz="1800" dirty="0"/>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3"/>
          <a:stretch>
            <a:fillRect/>
          </a:stretch>
        </p:blipFill>
        <p:spPr>
          <a:xfrm>
            <a:off x="6011779" y="1153995"/>
            <a:ext cx="6075546" cy="4461987"/>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 14 October 2025</a:t>
            </a:r>
          </a:p>
          <a:p>
            <a:r>
              <a:rPr lang="en-GB" sz="1100" dirty="0"/>
              <a:t>Next update:  Autumn 2026</a:t>
            </a:r>
          </a:p>
        </p:txBody>
      </p:sp>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a:t>
            </a:r>
            <a:r>
              <a:rPr lang="en-GB" sz="1100"/>
              <a:t>November 2025</a:t>
            </a:r>
            <a:endParaRPr lang="en-GB" sz="1100" dirty="0"/>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below the UK median for three indicators:</a:t>
            </a:r>
          </a:p>
          <a:p>
            <a:pPr lvl="1">
              <a:lnSpc>
                <a:spcPct val="120000"/>
              </a:lnSpc>
            </a:pPr>
            <a:r>
              <a:rPr lang="en-GB" sz="1000" dirty="0"/>
              <a:t>1.  Public transport or walk to employment centre with 500 to 4999 jobs 2.  Drive to employment centre with 500 to 4999 jobs 3.  Cycle to employment centre with 500 to 4999 jobs.</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76497" y="5003765"/>
            <a:ext cx="3916392"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sp>
        <p:nvSpPr>
          <p:cNvPr id="10" name="TextBox 9"/>
          <p:cNvSpPr txBox="1"/>
          <p:nvPr/>
        </p:nvSpPr>
        <p:spPr>
          <a:xfrm>
            <a:off x="44940" y="5003765"/>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4" name="Picture 3" descr="Column chart showing the proportion of the working age population (16-64) who are self-employed (total, male and female) for Herefordshire, the West Midlands and England in the period July 2024 to June 2025.  Overall, Herefordshire has a higher rate of self-employment than nationally and regionally.">
            <a:extLst>
              <a:ext uri="{FF2B5EF4-FFF2-40B4-BE49-F238E27FC236}">
                <a16:creationId xmlns:a16="http://schemas.microsoft.com/office/drawing/2014/main" id="{8ED008AF-FD22-188E-BCAA-A6DE76BD47D1}"/>
              </a:ext>
            </a:extLst>
          </p:cNvPr>
          <p:cNvPicPr>
            <a:picLocks noChangeAspect="1"/>
          </p:cNvPicPr>
          <p:nvPr/>
        </p:nvPicPr>
        <p:blipFill>
          <a:blip r:embed="rId5"/>
          <a:stretch>
            <a:fillRect/>
          </a:stretch>
        </p:blipFill>
        <p:spPr>
          <a:xfrm>
            <a:off x="6821073" y="1039876"/>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pic>
        <p:nvPicPr>
          <p:cNvPr id="12" name="Content Placeholder 11" descr="Column chart showing that the proportions of people employed in the public sector and private sectors in Herefordshire are similar to nationally and regionally.&#10;">
            <a:extLst>
              <a:ext uri="{FF2B5EF4-FFF2-40B4-BE49-F238E27FC236}">
                <a16:creationId xmlns:a16="http://schemas.microsoft.com/office/drawing/2014/main" id="{EA8AF6B1-11F8-2914-AAD7-89B89985E71B}"/>
              </a:ext>
            </a:extLst>
          </p:cNvPr>
          <p:cNvPicPr>
            <a:picLocks noGrp="1" noChangeAspect="1"/>
          </p:cNvPicPr>
          <p:nvPr>
            <p:ph idx="1"/>
          </p:nvPr>
        </p:nvPicPr>
        <p:blipFill>
          <a:blip r:embed="rId7"/>
          <a:stretch>
            <a:fillRect/>
          </a:stretch>
        </p:blipFill>
        <p:spPr>
          <a:xfrm>
            <a:off x="8657272" y="4043698"/>
            <a:ext cx="3489216" cy="2036728"/>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898514"/>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December 2024 to November 2025 there were 35,773 job postings, of which 17,682 were unique.  The number of unique posting in November 2025 was slightly lower than in October: 2,711 compared to 2,907 (revised) and was lower than a year ago (3,023 in November 2024) and remains well below the 5-year peak of 5,809 in June 2023.   </a:t>
            </a:r>
          </a:p>
          <a:p>
            <a:pPr marL="285750" indent="-285750">
              <a:lnSpc>
                <a:spcPct val="120000"/>
              </a:lnSpc>
              <a:buFont typeface="Arial" panose="020B0604020202020204" pitchFamily="34" charset="0"/>
              <a:buChar char="•"/>
            </a:pPr>
            <a:r>
              <a:rPr lang="en-US" sz="1200" dirty="0"/>
              <a:t>The top ten posted occupations (SOC 3 level) in the period from December 2024 to November 2025 were other elementary service occupations (990 unique postings), caring personal services (982), </a:t>
            </a:r>
            <a:r>
              <a:rPr lang="en-GB" sz="1200" dirty="0"/>
              <a:t>teaching professionals (841) and sales related occupations (801). </a:t>
            </a:r>
            <a:r>
              <a:rPr lang="en-US" sz="1200" dirty="0"/>
              <a:t>Top posted job titles in this period were support workers (489 unique postings), cleaners (260), production operatives (164) and health care assistants (150), </a:t>
            </a:r>
          </a:p>
        </p:txBody>
      </p:sp>
      <p:pic>
        <p:nvPicPr>
          <p:cNvPr id="10" name="Content Placeholder 9" descr="Line chart showing the five year trend in unique job postings in Herefordshire in the five years to November 2025.">
            <a:extLst>
              <a:ext uri="{FF2B5EF4-FFF2-40B4-BE49-F238E27FC236}">
                <a16:creationId xmlns:a16="http://schemas.microsoft.com/office/drawing/2014/main" id="{4F173FFE-73F4-BA25-A43F-BDC2674223A8}"/>
              </a:ext>
            </a:extLst>
          </p:cNvPr>
          <p:cNvPicPr>
            <a:picLocks noGrp="1" noChangeAspect="1"/>
          </p:cNvPicPr>
          <p:nvPr>
            <p:ph idx="1"/>
          </p:nvPr>
        </p:nvPicPr>
        <p:blipFill>
          <a:blip r:embed="rId3"/>
          <a:stretch>
            <a:fillRect/>
          </a:stretch>
        </p:blipFill>
        <p:spPr>
          <a:xfrm>
            <a:off x="5669280" y="1130686"/>
            <a:ext cx="6468414" cy="3105773"/>
          </a:xfrm>
          <a:ln>
            <a:solidFill>
              <a:schemeClr val="tx1"/>
            </a:solidFill>
          </a:ln>
        </p:spPr>
      </p:pic>
      <p:sp>
        <p:nvSpPr>
          <p:cNvPr id="7" name="TextBox 6"/>
          <p:cNvSpPr txBox="1"/>
          <p:nvPr/>
        </p:nvSpPr>
        <p:spPr>
          <a:xfrm>
            <a:off x="9502667" y="4348977"/>
            <a:ext cx="2596818"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5" name="TextBox 4"/>
          <p:cNvSpPr txBox="1"/>
          <p:nvPr/>
        </p:nvSpPr>
        <p:spPr>
          <a:xfrm>
            <a:off x="115595" y="5127149"/>
            <a:ext cx="5445952" cy="1200329"/>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7" name="Content Placeholder 6" descr="Chart showing top specialised (hard) skills in Herefordshire in the past 12 months to November 2025 - auditing, finance and continuous improvement process were the most in-demand.">
            <a:extLst>
              <a:ext uri="{FF2B5EF4-FFF2-40B4-BE49-F238E27FC236}">
                <a16:creationId xmlns:a16="http://schemas.microsoft.com/office/drawing/2014/main" id="{BC6095C0-128F-4D40-A5DA-22919DE014D3}"/>
              </a:ext>
            </a:extLst>
          </p:cNvPr>
          <p:cNvPicPr>
            <a:picLocks noGrp="1" noChangeAspect="1"/>
          </p:cNvPicPr>
          <p:nvPr>
            <p:ph sz="half" idx="2"/>
          </p:nvPr>
        </p:nvPicPr>
        <p:blipFill>
          <a:blip r:embed="rId3"/>
          <a:stretch>
            <a:fillRect/>
          </a:stretch>
        </p:blipFill>
        <p:spPr>
          <a:xfrm>
            <a:off x="87772" y="1761859"/>
            <a:ext cx="6330199" cy="3652614"/>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6" name="Content Placeholder 15" descr="Chart showing quarter-on-quarter change in top ten hard skills for Herefordshire over the 12 months to November 2025.  While there was significant fluctuation throughout the period, auditing remained top throughout.">
            <a:extLst>
              <a:ext uri="{FF2B5EF4-FFF2-40B4-BE49-F238E27FC236}">
                <a16:creationId xmlns:a16="http://schemas.microsoft.com/office/drawing/2014/main" id="{9C3FE7FF-47C9-DCA0-9F86-7955917DE69D}"/>
              </a:ext>
            </a:extLst>
          </p:cNvPr>
          <p:cNvPicPr>
            <a:picLocks noGrp="1" noChangeAspect="1"/>
          </p:cNvPicPr>
          <p:nvPr>
            <p:ph sz="quarter" idx="4"/>
          </p:nvPr>
        </p:nvPicPr>
        <p:blipFill>
          <a:blip r:embed="rId4"/>
          <a:stretch>
            <a:fillRect/>
          </a:stretch>
        </p:blipFill>
        <p:spPr>
          <a:xfrm>
            <a:off x="6514181" y="1761858"/>
            <a:ext cx="5557653" cy="4229867"/>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August 2024 to July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5" name="Table 4" descr="Table showing the hardest to fill vacancies in Herefordshire in the period December 2024 to November 2025.  The occupations that were hardest to fill (ordered by average posting intensity) were health and social care managers and directors, caring personal services, conservation and environment professionals, finance professionals, welfare professionals, welfare and housing associate professionals, regulatory associate professionals, skilled metal, electrical and electronic trades supervisors, construction operatives, and elementary security occupations.">
            <a:extLst>
              <a:ext uri="{FF2B5EF4-FFF2-40B4-BE49-F238E27FC236}">
                <a16:creationId xmlns:a16="http://schemas.microsoft.com/office/drawing/2014/main" id="{A193A196-0E34-4237-EC7C-96780AAAB9EA}"/>
              </a:ext>
            </a:extLst>
          </p:cNvPr>
          <p:cNvGraphicFramePr>
            <a:graphicFrameLocks noGrp="1"/>
          </p:cNvGraphicFramePr>
          <p:nvPr>
            <p:extLst>
              <p:ext uri="{D42A27DB-BD31-4B8C-83A1-F6EECF244321}">
                <p14:modId xmlns:p14="http://schemas.microsoft.com/office/powerpoint/2010/main" val="3125760023"/>
              </p:ext>
            </p:extLst>
          </p:nvPr>
        </p:nvGraphicFramePr>
        <p:xfrm>
          <a:off x="4588563" y="1053350"/>
          <a:ext cx="7498416" cy="2664403"/>
        </p:xfrm>
        <a:graphic>
          <a:graphicData uri="http://schemas.openxmlformats.org/drawingml/2006/table">
            <a:tbl>
              <a:tblPr firstRow="1"/>
              <a:tblGrid>
                <a:gridCol w="3763518">
                  <a:extLst>
                    <a:ext uri="{9D8B030D-6E8A-4147-A177-3AD203B41FA5}">
                      <a16:colId xmlns:a16="http://schemas.microsoft.com/office/drawing/2014/main" val="3536969750"/>
                    </a:ext>
                  </a:extLst>
                </a:gridCol>
                <a:gridCol w="1244966">
                  <a:extLst>
                    <a:ext uri="{9D8B030D-6E8A-4147-A177-3AD203B41FA5}">
                      <a16:colId xmlns:a16="http://schemas.microsoft.com/office/drawing/2014/main" val="2068998297"/>
                    </a:ext>
                  </a:extLst>
                </a:gridCol>
                <a:gridCol w="1244966">
                  <a:extLst>
                    <a:ext uri="{9D8B030D-6E8A-4147-A177-3AD203B41FA5}">
                      <a16:colId xmlns:a16="http://schemas.microsoft.com/office/drawing/2014/main" val="1515790593"/>
                    </a:ext>
                  </a:extLst>
                </a:gridCol>
                <a:gridCol w="1244966">
                  <a:extLst>
                    <a:ext uri="{9D8B030D-6E8A-4147-A177-3AD203B41FA5}">
                      <a16:colId xmlns:a16="http://schemas.microsoft.com/office/drawing/2014/main" val="87293742"/>
                    </a:ext>
                  </a:extLst>
                </a:gridCol>
              </a:tblGrid>
              <a:tr h="614863">
                <a:tc>
                  <a:txBody>
                    <a:bodyPr/>
                    <a:lstStyle/>
                    <a:p>
                      <a:pPr algn="l" fontAlgn="ctr">
                        <a:buNone/>
                      </a:pPr>
                      <a:r>
                        <a:rPr lang="en-GB" sz="10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Avg. Posting Intensity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Median Posting Duration from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Unique Postings from Dec 2024 - Nov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375162684"/>
                  </a:ext>
                </a:extLst>
              </a:tr>
              <a:tr h="204954">
                <a:tc>
                  <a:txBody>
                    <a:bodyPr/>
                    <a:lstStyle/>
                    <a:p>
                      <a:pPr algn="l" fontAlgn="ctr">
                        <a:buNone/>
                      </a:pPr>
                      <a:r>
                        <a:rPr lang="en-GB" sz="10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5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109</a:t>
                      </a:r>
                    </a:p>
                  </a:txBody>
                  <a:tcPr marL="6350" marR="6350" marT="6350" marB="0" anchor="ctr">
                    <a:lnL>
                      <a:noFill/>
                    </a:lnL>
                    <a:lnR>
                      <a:noFill/>
                    </a:lnR>
                    <a:lnT>
                      <a:noFill/>
                    </a:lnT>
                    <a:lnB>
                      <a:noFill/>
                    </a:lnB>
                    <a:noFill/>
                  </a:tcPr>
                </a:tc>
                <a:extLst>
                  <a:ext uri="{0D108BD9-81ED-4DB2-BD59-A6C34878D82A}">
                    <a16:rowId xmlns:a16="http://schemas.microsoft.com/office/drawing/2014/main" val="1865270111"/>
                  </a:ext>
                </a:extLst>
              </a:tr>
              <a:tr h="204954">
                <a:tc>
                  <a:txBody>
                    <a:bodyPr/>
                    <a:lstStyle/>
                    <a:p>
                      <a:pPr algn="l" fontAlgn="ctr">
                        <a:buNone/>
                      </a:pPr>
                      <a:r>
                        <a:rPr lang="en-GB" sz="10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982</a:t>
                      </a:r>
                    </a:p>
                  </a:txBody>
                  <a:tcPr marL="6350" marR="6350" marT="6350" marB="0" anchor="ctr">
                    <a:lnL>
                      <a:noFill/>
                    </a:lnL>
                    <a:lnR>
                      <a:noFill/>
                    </a:lnR>
                    <a:lnT>
                      <a:noFill/>
                    </a:lnT>
                    <a:lnB>
                      <a:noFill/>
                    </a:lnB>
                    <a:noFill/>
                  </a:tcPr>
                </a:tc>
                <a:extLst>
                  <a:ext uri="{0D108BD9-81ED-4DB2-BD59-A6C34878D82A}">
                    <a16:rowId xmlns:a16="http://schemas.microsoft.com/office/drawing/2014/main" val="3950256284"/>
                  </a:ext>
                </a:extLst>
              </a:tr>
              <a:tr h="204954">
                <a:tc>
                  <a:txBody>
                    <a:bodyPr/>
                    <a:lstStyle/>
                    <a:p>
                      <a:pPr algn="l" fontAlgn="ctr">
                        <a:buNone/>
                      </a:pPr>
                      <a:r>
                        <a:rPr lang="en-GB" sz="10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4260973610"/>
                  </a:ext>
                </a:extLst>
              </a:tr>
              <a:tr h="204954">
                <a:tc>
                  <a:txBody>
                    <a:bodyPr/>
                    <a:lstStyle/>
                    <a:p>
                      <a:pPr algn="l" fontAlgn="ctr">
                        <a:buNone/>
                      </a:pPr>
                      <a:r>
                        <a:rPr lang="en-GB" sz="10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028484218"/>
                  </a:ext>
                </a:extLst>
              </a:tr>
              <a:tr h="204954">
                <a:tc>
                  <a:txBody>
                    <a:bodyPr/>
                    <a:lstStyle/>
                    <a:p>
                      <a:pPr algn="l" fontAlgn="ctr">
                        <a:buNone/>
                      </a:pP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738</a:t>
                      </a:r>
                    </a:p>
                  </a:txBody>
                  <a:tcPr marL="6350" marR="6350" marT="6350" marB="0" anchor="ctr">
                    <a:lnL>
                      <a:noFill/>
                    </a:lnL>
                    <a:lnR>
                      <a:noFill/>
                    </a:lnR>
                    <a:lnT>
                      <a:noFill/>
                    </a:lnT>
                    <a:lnB>
                      <a:noFill/>
                    </a:lnB>
                    <a:noFill/>
                  </a:tcPr>
                </a:tc>
                <a:extLst>
                  <a:ext uri="{0D108BD9-81ED-4DB2-BD59-A6C34878D82A}">
                    <a16:rowId xmlns:a16="http://schemas.microsoft.com/office/drawing/2014/main" val="1959261378"/>
                  </a:ext>
                </a:extLst>
              </a:tr>
              <a:tr h="204954">
                <a:tc>
                  <a:txBody>
                    <a:bodyPr/>
                    <a:lstStyle/>
                    <a:p>
                      <a:pPr algn="l" fontAlgn="ctr">
                        <a:buNone/>
                      </a:pPr>
                      <a:r>
                        <a:rPr lang="en-GB" sz="10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916601170"/>
                  </a:ext>
                </a:extLst>
              </a:tr>
              <a:tr h="204954">
                <a:tc>
                  <a:txBody>
                    <a:bodyPr/>
                    <a:lstStyle/>
                    <a:p>
                      <a:pPr algn="l" fontAlgn="ctr">
                        <a:buNone/>
                      </a:pPr>
                      <a:r>
                        <a:rPr lang="en-GB" sz="10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78</a:t>
                      </a:r>
                    </a:p>
                  </a:txBody>
                  <a:tcPr marL="6350" marR="6350" marT="6350" marB="0" anchor="ctr">
                    <a:lnL>
                      <a:noFill/>
                    </a:lnL>
                    <a:lnR>
                      <a:noFill/>
                    </a:lnR>
                    <a:lnT>
                      <a:noFill/>
                    </a:lnT>
                    <a:lnB>
                      <a:noFill/>
                    </a:lnB>
                    <a:noFill/>
                  </a:tcPr>
                </a:tc>
                <a:extLst>
                  <a:ext uri="{0D108BD9-81ED-4DB2-BD59-A6C34878D82A}">
                    <a16:rowId xmlns:a16="http://schemas.microsoft.com/office/drawing/2014/main" val="2440752422"/>
                  </a:ext>
                </a:extLst>
              </a:tr>
              <a:tr h="204954">
                <a:tc>
                  <a:txBody>
                    <a:bodyPr/>
                    <a:lstStyle/>
                    <a:p>
                      <a:pPr algn="l" fontAlgn="ctr">
                        <a:buNone/>
                      </a:pPr>
                      <a:r>
                        <a:rPr lang="en-GB" sz="10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677043215"/>
                  </a:ext>
                </a:extLst>
              </a:tr>
              <a:tr h="204954">
                <a:tc>
                  <a:txBody>
                    <a:bodyPr/>
                    <a:lstStyle/>
                    <a:p>
                      <a:pPr algn="l" fontAlgn="ctr">
                        <a:buNone/>
                      </a:pPr>
                      <a:r>
                        <a:rPr lang="en-GB" sz="10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noFill/>
                  </a:tcPr>
                </a:tc>
                <a:extLst>
                  <a:ext uri="{0D108BD9-81ED-4DB2-BD59-A6C34878D82A}">
                    <a16:rowId xmlns:a16="http://schemas.microsoft.com/office/drawing/2014/main" val="2950215401"/>
                  </a:ext>
                </a:extLst>
              </a:tr>
              <a:tr h="204954">
                <a:tc>
                  <a:txBody>
                    <a:bodyPr/>
                    <a:lstStyle/>
                    <a:p>
                      <a:pPr algn="l" fontAlgn="ctr">
                        <a:buNone/>
                      </a:pPr>
                      <a:r>
                        <a:rPr lang="en-GB" sz="10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dirty="0">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2065608962"/>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5608" y="3865657"/>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6" name="TextBox 5"/>
          <p:cNvSpPr txBox="1"/>
          <p:nvPr/>
        </p:nvSpPr>
        <p:spPr>
          <a:xfrm>
            <a:off x="4588563" y="3865657"/>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171450" indent="-1714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726651"/>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4"/>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5"/>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Britain’s cost-of-living crisis: the story so far </a:t>
            </a:r>
          </a:p>
        </p:txBody>
      </p:sp>
      <p:sp>
        <p:nvSpPr>
          <p:cNvPr id="3" name="Content Placeholder 2"/>
          <p:cNvSpPr>
            <a:spLocks noGrp="1"/>
          </p:cNvSpPr>
          <p:nvPr>
            <p:ph idx="1"/>
          </p:nvPr>
        </p:nvSpPr>
        <p:spPr>
          <a:xfrm>
            <a:off x="287338" y="1001961"/>
            <a:ext cx="11796508" cy="4923825"/>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over the subsequent 18 months. Accompanying interest rate rises increased the cost of loans, including mortgages, and credit   The cost-of-living crisis caused real hardship to millions of people across the country and </a:t>
            </a:r>
            <a:r>
              <a:rPr lang="en-GB" sz="1400" dirty="0">
                <a:hlinkClick r:id="rId2"/>
              </a:rPr>
              <a:t>widening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September 2025, when asked about the important issues facing the UK today, the most common issues reported by adults in Great Britain were the cost of living (88%), the NHS (80%), the economy (69%), immigration (64%), crime (57%) and housing (54%). (</a:t>
            </a:r>
            <a:r>
              <a:rPr lang="en-GB" sz="1400" dirty="0">
                <a:hlinkClick r:id="rId6"/>
              </a:rPr>
              <a:t>ONS</a:t>
            </a:r>
            <a:r>
              <a:rPr lang="en-GB" sz="1400" dirty="0"/>
              <a:t>). The Resolution Foundation </a:t>
            </a:r>
            <a:r>
              <a:rPr lang="en-GB" sz="1400" dirty="0">
                <a:hlinkClick r:id="rId7"/>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75918" y="977771"/>
            <a:ext cx="6020082" cy="4192944"/>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a:t>
            </a:r>
            <a:endParaRPr lang="en-US" sz="1200" dirty="0">
              <a:solidFill>
                <a:srgbClr val="282E2B"/>
              </a:solidFill>
              <a:cs typeface="Arial" panose="020B0604020202020204" pitchFamily="34" charset="0"/>
              <a:hlinkClick r:id="rId4"/>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4"/>
              </a:rPr>
              <a:t>ONS reports </a:t>
            </a:r>
            <a:r>
              <a:rPr lang="en-US" sz="1200" dirty="0">
                <a:solidFill>
                  <a:srgbClr val="282E2B"/>
                </a:solidFill>
                <a:cs typeface="Arial" panose="020B0604020202020204" pitchFamily="34" charset="0"/>
              </a:rPr>
              <a:t>that t</a:t>
            </a:r>
            <a:r>
              <a:rPr lang="en-GB" sz="1200" dirty="0">
                <a:solidFill>
                  <a:srgbClr val="282E2B"/>
                </a:solidFill>
                <a:cs typeface="Arial" panose="020B0604020202020204" pitchFamily="34" charset="0"/>
              </a:rPr>
              <a:t>he UK unemployment rate for people aged 16 years and over was estimated at 5.0 in the period from July to September 2025. This was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July 2024 to June 2025 the unemployment rate as a proportion of economically active adults aged 16+  in Herefordshire was 2.9% (CI+-1.0), equating to c. 2,800 people (+-1,000), significantly lower than the 4.1% (CI+-0.2) in England as a whole and 4.8% (CI+-0.5)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(April 2024 to March 2025), the Herefordshire rate was higher (2.9% vs 2.6%), reflecting the increase seen nationally and regionally..</a:t>
            </a:r>
          </a:p>
        </p:txBody>
      </p:sp>
      <p:pic>
        <p:nvPicPr>
          <p:cNvPr id="8" name="Content Placeholder 7" descr="Line graph showing the unemployment rate for Herefordshire, England and the West Midlands in the period April 2019 - March 2020 to July 2024 - June 2025.  The unemployment rate in Herefordshire is significantly lower than nationally and regionally.&#10;">
            <a:extLst>
              <a:ext uri="{FF2B5EF4-FFF2-40B4-BE49-F238E27FC236}">
                <a16:creationId xmlns:a16="http://schemas.microsoft.com/office/drawing/2014/main" id="{A31B1220-1454-B716-A56A-D3C5CBF9B017}"/>
              </a:ext>
            </a:extLst>
          </p:cNvPr>
          <p:cNvPicPr>
            <a:picLocks noGrp="1" noChangeAspect="1"/>
          </p:cNvPicPr>
          <p:nvPr>
            <p:ph idx="1"/>
          </p:nvPr>
        </p:nvPicPr>
        <p:blipFill>
          <a:blip r:embed="rId5"/>
          <a:stretch>
            <a:fillRect/>
          </a:stretch>
        </p:blipFill>
        <p:spPr>
          <a:xfrm>
            <a:off x="6237513" y="1067702"/>
            <a:ext cx="5876125" cy="3066924"/>
          </a:xfrm>
          <a:prstGeom prst="rect">
            <a:avLst/>
          </a:prstGeom>
          <a:ln>
            <a:solidFill>
              <a:schemeClr val="tx1"/>
            </a:solidFill>
          </a:ln>
        </p:spPr>
      </p:pic>
      <p:sp>
        <p:nvSpPr>
          <p:cNvPr id="5" name="TextBox 4"/>
          <p:cNvSpPr txBox="1"/>
          <p:nvPr/>
        </p:nvSpPr>
        <p:spPr>
          <a:xfrm>
            <a:off x="9598821" y="4197506"/>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6"/>
              </a:rPr>
              <a:t>NOMIS</a:t>
            </a:r>
            <a:r>
              <a:rPr lang="en-US" sz="1100" dirty="0">
                <a:hlinkClick r:id="rId7"/>
              </a:rPr>
              <a:t> </a:t>
            </a:r>
            <a:endParaRPr lang="en-US" sz="1100" dirty="0"/>
          </a:p>
          <a:p>
            <a:r>
              <a:rPr lang="en-GB" sz="1100" dirty="0"/>
              <a:t>Date last updated: 14 October 2025</a:t>
            </a:r>
          </a:p>
          <a:p>
            <a:r>
              <a:rPr lang="en-GB" sz="1100" dirty="0"/>
              <a:t>Frequency: Quarterly</a:t>
            </a:r>
          </a:p>
          <a:p>
            <a:r>
              <a:rPr lang="en-GB" sz="1100" dirty="0"/>
              <a:t>Next update: 20 January 2026</a:t>
            </a:r>
          </a:p>
        </p:txBody>
      </p:sp>
      <p:sp>
        <p:nvSpPr>
          <p:cNvPr id="3" name="TextBox 2"/>
          <p:cNvSpPr txBox="1"/>
          <p:nvPr/>
        </p:nvSpPr>
        <p:spPr>
          <a:xfrm>
            <a:off x="75918" y="5233595"/>
            <a:ext cx="12025647" cy="1515608"/>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8">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2,895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October 2025, up </a:t>
            </a:r>
            <a:r>
              <a:rPr lang="en-GB" sz="1400" dirty="0">
                <a:latin typeface="Arial" panose="020B0604020202020204" pitchFamily="34" charset="0"/>
                <a:cs typeface="Arial" panose="020B0604020202020204" pitchFamily="34" charset="0"/>
              </a:rPr>
              <a:t>f</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rom 2,820 in September (revised) but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42% higher than in February 2020; a similar increase to England as a whole (41%).</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2.7% in October 2025, compared to 4.1% for England and 5.4% for the West Midlands region.***</a:t>
            </a:r>
          </a:p>
        </p:txBody>
      </p:sp>
      <p:pic>
        <p:nvPicPr>
          <p:cNvPr id="3" name="Picture 2"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40E7382D-2364-3864-7C3B-E3C050C1DCAE}"/>
              </a:ext>
            </a:extLst>
          </p:cNvPr>
          <p:cNvPicPr>
            <a:picLocks noChangeAspect="1"/>
          </p:cNvPicPr>
          <p:nvPr/>
        </p:nvPicPr>
        <p:blipFill>
          <a:blip r:embed="rId2"/>
          <a:stretch>
            <a:fillRect/>
          </a:stretch>
        </p:blipFill>
        <p:spPr>
          <a:xfrm>
            <a:off x="5585128" y="1073761"/>
            <a:ext cx="6501749" cy="3844551"/>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October 2025, the wards with the highest numbers of claimants were Widemarsh (140), Hinton &amp; Hunderton (130), Newton Farm (130), and Leominster East (120).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Kerne Bridge (150%), Mortimer (150%) and Birch (133%).</a:t>
            </a:r>
          </a:p>
          <a:p>
            <a:pPr marL="285750" indent="-285750">
              <a:lnSpc>
                <a:spcPct val="120000"/>
              </a:lnSpc>
              <a:buFont typeface="Arial" panose="020B0604020202020204" pitchFamily="34" charset="0"/>
              <a:buChar char="•"/>
            </a:pPr>
            <a:r>
              <a:rPr lang="en-US" sz="1400" dirty="0"/>
              <a:t>In terms of numerical increases, the largest have been in Widemarsh (60), Holmer (40), Leominster North &amp; Rural (40), and Ross East (40)., </a:t>
            </a:r>
          </a:p>
        </p:txBody>
      </p:sp>
      <p:pic>
        <p:nvPicPr>
          <p:cNvPr id="3" name="Picture 2" descr="Bar chart showing the current number of claimants in each Herefordshire ward as at October 2025.">
            <a:extLst>
              <a:ext uri="{FF2B5EF4-FFF2-40B4-BE49-F238E27FC236}">
                <a16:creationId xmlns:a16="http://schemas.microsoft.com/office/drawing/2014/main" id="{4364942E-E746-1615-B7EB-169C3DBC2D36}"/>
              </a:ext>
            </a:extLst>
          </p:cNvPr>
          <p:cNvPicPr>
            <a:picLocks noChangeAspect="1"/>
          </p:cNvPicPr>
          <p:nvPr/>
        </p:nvPicPr>
        <p:blipFill>
          <a:blip r:embed="rId3"/>
          <a:stretch>
            <a:fillRect/>
          </a:stretch>
        </p:blipFill>
        <p:spPr>
          <a:xfrm>
            <a:off x="6645087" y="950495"/>
            <a:ext cx="5494945" cy="5737498"/>
          </a:xfrm>
          <a:prstGeom prst="rect">
            <a:avLst/>
          </a:prstGeom>
          <a:ln>
            <a:solidFill>
              <a:schemeClr val="tx1"/>
            </a:solidFill>
          </a:ln>
        </p:spPr>
      </p:pic>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October 2025, the wards with the highest claimant count rates were Widemarsh (5.4%), Leominster East (4.7%), Central (4.6%) and Newton Farm (4.5%).  </a:t>
            </a:r>
          </a:p>
          <a:p>
            <a:pPr marL="285750" indent="-285750">
              <a:lnSpc>
                <a:spcPct val="110000"/>
              </a:lnSpc>
              <a:buFont typeface="Arial" panose="020B0604020202020204" pitchFamily="34" charset="0"/>
              <a:buChar char="•"/>
            </a:pPr>
            <a:r>
              <a:rPr lang="en-GB" dirty="0"/>
              <a:t>The lowest rates were in Castle (1.1%), Eign Hill (1.2%) and Kerne Bridge (1.3%).</a:t>
            </a:r>
          </a:p>
          <a:p>
            <a:pPr marL="285750" indent="-285750">
              <a:lnSpc>
                <a:spcPct val="110000"/>
              </a:lnSpc>
              <a:buFont typeface="Arial" panose="020B0604020202020204" pitchFamily="34" charset="0"/>
              <a:buChar char="•"/>
            </a:pPr>
            <a:r>
              <a:rPr lang="en-GB" dirty="0"/>
              <a:t>The rate for Herefordshire as a whole was 2.7%.</a:t>
            </a:r>
          </a:p>
        </p:txBody>
      </p:sp>
      <p:pic>
        <p:nvPicPr>
          <p:cNvPr id="7" name="Content Placeholder 6" descr="Bar chart showing the current claimant count rate as a proportion of the working-age population for each Herefordshire ward as at October 2025.">
            <a:extLst>
              <a:ext uri="{FF2B5EF4-FFF2-40B4-BE49-F238E27FC236}">
                <a16:creationId xmlns:a16="http://schemas.microsoft.com/office/drawing/2014/main" id="{F539FE06-954F-1CBE-4EA2-5B6A635422FC}"/>
              </a:ext>
            </a:extLst>
          </p:cNvPr>
          <p:cNvPicPr>
            <a:picLocks noGrp="1" noChangeAspect="1"/>
          </p:cNvPicPr>
          <p:nvPr>
            <p:ph idx="1"/>
          </p:nvPr>
        </p:nvPicPr>
        <p:blipFill>
          <a:blip r:embed="rId2"/>
          <a:stretch>
            <a:fillRect/>
          </a:stretch>
        </p:blipFill>
        <p:spPr>
          <a:xfrm>
            <a:off x="6247325" y="992187"/>
            <a:ext cx="5893197" cy="5709402"/>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October 2025 16 to 24-year-olds accounted for 19% of claimants and over 50s 27%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3" name="Picture 2" descr="Area graph showing that since before the start of the Financial Crisis in January 2008, the age distribution of claimants has changed significantly.">
            <a:extLst>
              <a:ext uri="{FF2B5EF4-FFF2-40B4-BE49-F238E27FC236}">
                <a16:creationId xmlns:a16="http://schemas.microsoft.com/office/drawing/2014/main" id="{0A47224B-065B-6DE9-95B8-6A982FFCB279}"/>
              </a:ext>
            </a:extLst>
          </p:cNvPr>
          <p:cNvPicPr>
            <a:picLocks noChangeAspect="1"/>
          </p:cNvPicPr>
          <p:nvPr/>
        </p:nvPicPr>
        <p:blipFill>
          <a:blip r:embed="rId7"/>
          <a:stretch>
            <a:fillRect/>
          </a:stretch>
        </p:blipFill>
        <p:spPr>
          <a:xfrm>
            <a:off x="5522494" y="987425"/>
            <a:ext cx="6588959" cy="3512385"/>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584320"/>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0" y="688379"/>
            <a:ext cx="7362702" cy="6169621"/>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 October 2025, ONS reported that the economic inactivity rate of 21% was largely unchanged in the latest quarter (July to September 2025) and decreased over the year since July to September 2024. In the latest period, quarterly decreases in economic inactivity among those aged 16 to 24 and 50 to 64 years were largely offset by an increase among those aged 25 to 49 years. The annual decrease in inactivity was largely because of those aged 16 to 34 and 50 to 64 years. Those economically inactive aged 35 to 49 years increased over the year.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also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According to the ONS </a:t>
            </a:r>
            <a:r>
              <a:rPr lang="en-GB" sz="1100" dirty="0">
                <a:hlinkClick r:id="rId10"/>
              </a:rPr>
              <a:t>Annual Population Survey</a:t>
            </a:r>
            <a:r>
              <a:rPr lang="en-GB" sz="1100" dirty="0"/>
              <a:t>, in the period June 2024 to July 2025 in the region of 6,600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1"/>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(31.2% in Herefordshire vs 29.5% in the West Midlands and 28.1% in Great Britain).</a:t>
            </a:r>
          </a:p>
        </p:txBody>
      </p:sp>
      <p:pic>
        <p:nvPicPr>
          <p:cNvPr id="6" name="Content Placeholder 5" descr="Pie chart showing economic inactivity by reason in Herefordshire for working-age adults (aged 16-64) in the period June 2024 to July 2025.  Long-term sickness accounts for nearly a quarter of all economically inactive working-age adults in Herefordshire.">
            <a:extLst>
              <a:ext uri="{FF2B5EF4-FFF2-40B4-BE49-F238E27FC236}">
                <a16:creationId xmlns:a16="http://schemas.microsoft.com/office/drawing/2014/main" id="{A0528445-FF6F-82AC-79DB-5EB28173C50D}"/>
              </a:ext>
            </a:extLst>
          </p:cNvPr>
          <p:cNvPicPr>
            <a:picLocks noGrp="1" noChangeAspect="1"/>
          </p:cNvPicPr>
          <p:nvPr>
            <p:ph idx="1"/>
          </p:nvPr>
        </p:nvPicPr>
        <p:blipFill>
          <a:blip r:embed="rId12"/>
          <a:stretch>
            <a:fillRect/>
          </a:stretch>
        </p:blipFill>
        <p:spPr>
          <a:xfrm>
            <a:off x="7413529" y="898441"/>
            <a:ext cx="4700402" cy="2530559"/>
          </a:xfrm>
          <a:prstGeom prst="rect">
            <a:avLst/>
          </a:prstGeom>
          <a:ln>
            <a:solidFill>
              <a:schemeClr val="tx1"/>
            </a:solidFill>
          </a:ln>
        </p:spPr>
      </p:pic>
      <p:sp>
        <p:nvSpPr>
          <p:cNvPr id="11" name="TextBox 10"/>
          <p:cNvSpPr txBox="1"/>
          <p:nvPr/>
        </p:nvSpPr>
        <p:spPr>
          <a:xfrm>
            <a:off x="10005144" y="3471338"/>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3"/>
              </a:rPr>
              <a:t>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4">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7"/>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8"/>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gradually fell from February 2025 but increased slightly in September before gradually falling again since.  In November 2025, postings were significantly lower than in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July 2025 to June 2024) was 2.9% of adults aged 16+ (c.2,800 people); significantly lower than nationally and regionally.  The number of </a:t>
            </a:r>
            <a:r>
              <a:rPr lang="en-GB" sz="1400" b="1" dirty="0"/>
              <a:t>people claiming out-of-work related benefits </a:t>
            </a:r>
            <a:r>
              <a:rPr lang="en-GB" sz="1400" dirty="0"/>
              <a:t>increased in October 2025 to 2,895 (2.7% of working-age adults).  Numbers remain significantly below the pandemic peak in May 2020 (5,035) .  </a:t>
            </a:r>
          </a:p>
          <a:p>
            <a:pPr>
              <a:lnSpc>
                <a:spcPct val="120000"/>
              </a:lnSpc>
            </a:pPr>
            <a:r>
              <a:rPr lang="en-GB" sz="1400" dirty="0"/>
              <a:t>Latest data suggest c.6,600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slightly in October 2025: the Consumer Prices Index (CPI) rose by 3.6% in the 12 months to September, down from 3.8% in September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pic>
        <p:nvPicPr>
          <p:cNvPr id="10" name="Picture Placeholder 9" descr="Chart showing annual CPIH and CPI inflation rates since October 2015.">
            <a:extLst>
              <a:ext uri="{FF2B5EF4-FFF2-40B4-BE49-F238E27FC236}">
                <a16:creationId xmlns:a16="http://schemas.microsoft.com/office/drawing/2014/main" id="{234AF37E-C11E-E1E1-D7AD-64ACCB0CCD3C}"/>
              </a:ext>
            </a:extLst>
          </p:cNvPr>
          <p:cNvPicPr>
            <a:picLocks noGrp="1" noChangeAspect="1"/>
          </p:cNvPicPr>
          <p:nvPr>
            <p:ph type="pic" idx="1"/>
          </p:nvPr>
        </p:nvPicPr>
        <p:blipFill>
          <a:blip r:embed="rId2"/>
          <a:srcRect l="337" r="337"/>
          <a:stretch>
            <a:fillRect/>
          </a:stretch>
        </p:blipFill>
        <p:spPr>
          <a:xfrm>
            <a:off x="6134527" y="1090295"/>
            <a:ext cx="5947086" cy="4695873"/>
          </a:xfrm>
          <a:ln>
            <a:solidFill>
              <a:schemeClr val="tx1"/>
            </a:solidFill>
          </a:ln>
        </p:spPr>
      </p:pic>
      <p:sp>
        <p:nvSpPr>
          <p:cNvPr id="5" name="Text Placeholder 4"/>
          <p:cNvSpPr>
            <a:spLocks noGrp="1"/>
          </p:cNvSpPr>
          <p:nvPr>
            <p:ph type="body" sz="half" idx="2"/>
          </p:nvPr>
        </p:nvSpPr>
        <p:spPr>
          <a:xfrm>
            <a:off x="97476" y="923257"/>
            <a:ext cx="5947086" cy="4269229"/>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3"/>
              </a:rPr>
              <a:t>ONS reports </a:t>
            </a:r>
            <a:r>
              <a:rPr lang="en-GB" sz="4800" dirty="0"/>
              <a:t>that the </a:t>
            </a:r>
            <a:r>
              <a:rPr lang="en-GB" sz="4800" b="1" dirty="0"/>
              <a:t>Consumer Prices Index including owner occupiers' housing costs (CPIH) </a:t>
            </a:r>
            <a:r>
              <a:rPr lang="en-GB" sz="4800" dirty="0"/>
              <a:t>rose by 3.8% in the 12 months to October 2025, down from 4.1% in September.  On a monthly basis, CPIH rose by 0.4% in October 2025, compared with a rise of 0.6% in October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3.6% in the 12 months to October 2025, down from 3.8% in September.  On a monthly basis, CPI rose by 0.4% in October 2025, compared with a rise of 0.6% in October 2024.  </a:t>
            </a:r>
          </a:p>
          <a:p>
            <a:pPr marL="285750" indent="-285750">
              <a:lnSpc>
                <a:spcPct val="120000"/>
              </a:lnSpc>
              <a:buFont typeface="Arial" panose="020B0604020202020204" pitchFamily="34" charset="0"/>
              <a:buChar char="•"/>
            </a:pPr>
            <a:r>
              <a:rPr lang="en-GB" sz="4800" dirty="0"/>
              <a:t>Housing and household services made the largest downward contribution to the monthly change in both CPIH and CPI annual rates; food and non-alcoholic beverages made the largest offsetting upward contribution. </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3.7% in the 12 months to October 2025, down from 3.9% in the 12 months to September; the CPIH goods annual rate fell from 2.9% to 2.6%, while the CPIH services annual rate fell from 4.9% to 4.6%. </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3.4% in the 12 months to October 2025, down from 3.5% in the 12 months to September; the CPI goods annual rate fell from 2.9% to 2.6%, while the CPI services annual rate fell from 4.7% to 4.5%.</a:t>
            </a:r>
          </a:p>
        </p:txBody>
      </p:sp>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3"/>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19 November 2025</a:t>
            </a:r>
          </a:p>
          <a:p>
            <a:pPr lvl="0">
              <a:defRPr/>
            </a:pPr>
            <a:r>
              <a:rPr lang="en-GB" sz="1100" dirty="0">
                <a:solidFill>
                  <a:prstClr val="black"/>
                </a:solidFill>
              </a:rPr>
              <a:t>Frequency of update: Monthly</a:t>
            </a:r>
          </a:p>
          <a:p>
            <a:pPr lvl="0">
              <a:defRPr/>
            </a:pPr>
            <a:r>
              <a:rPr lang="en-GB" sz="1100" dirty="0">
                <a:solidFill>
                  <a:prstClr val="black"/>
                </a:solidFill>
              </a:rPr>
              <a:t>Next update:  17 December 2025</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1"/>
            <a:ext cx="6166663" cy="5167744"/>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July to September 2025, annual growth in employees’ average earnings was 4.6% for regular earnings (excluding bonuses) and 4.8% for total earnings (including bonuses).  Annual growth in real terms, adjusted for inflation using CPIH, was 0.5% for regular pay and 0.7% for total pay. Using CPI to adjust for inflation, annual growth in real terms was 0.8% for regular pay and 1.0% for total pay.  Annual average regular earnings growth was 6.6% for the public sector and 4.2% for the private sector. After the public sector, the wholesaling, retailing, hotels and restaurants sector showed the strongest regular annual growth rate.. In May 2024, t</a:t>
            </a:r>
            <a:r>
              <a:rPr lang="en-US" sz="1100" dirty="0">
                <a:hlinkClick r:id="rId3"/>
              </a:rPr>
              <a:t>he 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4"/>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as a whole, t</a:t>
            </a:r>
            <a:r>
              <a:rPr lang="en-GB" sz="1200" dirty="0"/>
              <a:t>he gender pay gap has been declining slowly over time; over the last decade it has fallen by approximately a quarter among full-time employees, and in April 2024, it stood at 7.0%, down from 7.5% in 2023.  It is larger for employees aged 40 years and over than those aged under 40 years, and larger among high earners than among lower-paid employees.  In April 2024, the gender pay gap was highest in skilled trades occupations and lowest in the caring, leisure and other service occupations.</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July 2024 to June 2025, there were estimated to be around 18,200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(12.5%) was higher than in both Great Britain as a whole (9.5%) and the West Midlands region (8.3%)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17,297 Universal Credit in claimants in Herefordshire in October 2025, 2,359 more than a year ago and 4,904 more than the pandemic peak of 12,393 in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15%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(955), Newton Farm (947, Leominster East (654), and Red Hill (602).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FCAB2EC8-F93E-56E3-999B-94A03C96F0F0}"/>
              </a:ext>
            </a:extLst>
          </p:cNvPr>
          <p:cNvPicPr>
            <a:picLocks noChangeAspect="1"/>
          </p:cNvPicPr>
          <p:nvPr/>
        </p:nvPicPr>
        <p:blipFill>
          <a:blip r:embed="rId4"/>
          <a:stretch>
            <a:fillRect/>
          </a:stretch>
        </p:blipFill>
        <p:spPr>
          <a:xfrm>
            <a:off x="5527913" y="1029905"/>
            <a:ext cx="6633702" cy="4070388"/>
          </a:xfrm>
          <a:prstGeom prst="rect">
            <a:avLst/>
          </a:prstGeom>
          <a:ln>
            <a:solidFill>
              <a:schemeClr val="tx1"/>
            </a:solidFill>
          </a:ln>
        </p:spPr>
      </p:pic>
      <p:sp useBgFill="1">
        <p:nvSpPr>
          <p:cNvPr id="7" name="TextBox 6"/>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December 2025</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well over 17,000,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September 2025 (£287,000) were up 2.0%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£817 in October 2025, an annual increase of 6.6%.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 .</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7"/>
            <a:ext cx="5559724" cy="5239209"/>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show that in September 2025 on average, house prices fell by 0.8% since August 2025. The annual price rise of 2% takes the average property value to £293,000.  In the West Midlands region, the average house price was £249,000, an annual change of +2.6% and - 0.5%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£287,000 in September 2025 (provisional), up 2.0% from a year ago. The average price paid by first-time buyers was £223,000 in September 2025 (provisional), up from an average of £218,000 in September 2024 (revised).</a:t>
            </a:r>
          </a:p>
          <a:p>
            <a:pPr marL="285750" indent="-285750">
              <a:lnSpc>
                <a:spcPct val="120000"/>
              </a:lnSpc>
              <a:buFont typeface="Arial" panose="020B0604020202020204" pitchFamily="34" charset="0"/>
              <a:buChar char="•"/>
            </a:pPr>
            <a:r>
              <a:rPr lang="en-GB" sz="1200" dirty="0"/>
              <a:t>For each property type, average prices as of August 2025 in Herefordshire were detached properties: £440,000, semi-detached properties: £279,000, terraced properties: £208,000, flats and maisonettes: £128,000.  Since January 2005, the trend in house price inflation in Herefordshire has been broadly similar to nationally and regionally (see chart).</a:t>
            </a:r>
          </a:p>
        </p:txBody>
      </p:sp>
      <p:pic>
        <p:nvPicPr>
          <p:cNvPr id="8" name="Content Placeholder 7" descr="Trend chart showing annual change in house prices in Herefordshire from January 2005 to Octo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1D72C456-45C6-4C6B-EA87-4FD23528AFDC}"/>
              </a:ext>
            </a:extLst>
          </p:cNvPr>
          <p:cNvPicPr>
            <a:picLocks noGrp="1" noChangeAspect="1"/>
          </p:cNvPicPr>
          <p:nvPr>
            <p:ph idx="1"/>
          </p:nvPr>
        </p:nvPicPr>
        <p:blipFill>
          <a:blip r:embed="rId5"/>
          <a:stretch>
            <a:fillRect/>
          </a:stretch>
        </p:blipFill>
        <p:spPr>
          <a:xfrm>
            <a:off x="5770071" y="1020077"/>
            <a:ext cx="6331520" cy="4526481"/>
          </a:xfrm>
          <a:ln>
            <a:solidFill>
              <a:schemeClr val="tx1"/>
            </a:solidFill>
          </a:ln>
        </p:spPr>
      </p:pic>
      <p:sp>
        <p:nvSpPr>
          <p:cNvPr id="6" name="TextBox 5"/>
          <p:cNvSpPr txBox="1"/>
          <p:nvPr/>
        </p:nvSpPr>
        <p:spPr>
          <a:xfrm>
            <a:off x="5733108" y="563135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19 November 2025</a:t>
            </a:r>
          </a:p>
          <a:p>
            <a:r>
              <a:rPr lang="en-GB" sz="1100" dirty="0"/>
              <a:t>Next update: 17 December 2025</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£817 in October 2025 up 6.6% from October 2024. This was higher than the rise in the West Midlands (5.2%) and England (5.0%) over the year.  Average private rents remained lower than the West Midlands (£948) and England (£1,416).</a:t>
            </a:r>
          </a:p>
          <a:p>
            <a:pPr marL="285750" indent="-285750">
              <a:lnSpc>
                <a:spcPct val="120000"/>
              </a:lnSpc>
              <a:buFont typeface="Arial" panose="020B0604020202020204" pitchFamily="34" charset="0"/>
              <a:buChar char="•"/>
            </a:pPr>
            <a:r>
              <a:rPr lang="en-GB" sz="4800" dirty="0"/>
              <a:t>In Herefordshire, by how many bedrooms there are in a property, average rents as of October 2025 were: one bedroom: £593, two bedrooms: £769. three bedrooms: £950, four or more bedrooms: £1,345.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2023, an estimated 38% of Herefordshire properties were not </a:t>
            </a:r>
            <a:r>
              <a:rPr lang="en-GB" sz="5600" b="1" dirty="0"/>
              <a:t>connected to the gas grid</a:t>
            </a:r>
            <a:r>
              <a:rPr lang="en-GB" sz="5600" dirty="0"/>
              <a:t>, compared to 13% in the West Midlands region and 15%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2"/>
            <a:ext cx="4999657" cy="3897107"/>
          </a:xfrm>
          <a:ln w="38100">
            <a:solidFill>
              <a:srgbClr val="FFC000"/>
            </a:solidFill>
          </a:ln>
        </p:spPr>
        <p:txBody>
          <a:bodyPr>
            <a:normAutofit lnSpcReduction="10000"/>
          </a:bodyPr>
          <a:lstStyle/>
          <a:p>
            <a:r>
              <a:rPr lang="en-GB" sz="1800" b="1" dirty="0"/>
              <a:t>Key points</a:t>
            </a:r>
          </a:p>
          <a:p>
            <a:pPr>
              <a:lnSpc>
                <a:spcPct val="100000"/>
              </a:lnSpc>
            </a:pPr>
            <a:r>
              <a:rPr lang="en-GB" sz="1800" dirty="0"/>
              <a:t>As already noted, Herefordshire has a disproportionately high number of relatively energy inefficient older detached houses compared to regionally and nationally (see fuel poverty slide).</a:t>
            </a:r>
          </a:p>
          <a:p>
            <a:pPr>
              <a:lnSpc>
                <a:spcPct val="100000"/>
              </a:lnSpc>
            </a:pPr>
            <a:r>
              <a:rPr lang="en-GB" sz="1800"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99.9 in 2021: down 1.6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a:t>
            </a:r>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8"/>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9"/>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July 2025 there were 10,244 people entitled to </a:t>
            </a:r>
            <a:r>
              <a:rPr lang="en-GB" sz="1200" dirty="0">
                <a:hlinkClick r:id="rId10"/>
              </a:rPr>
              <a:t>Personal Independence Payment</a:t>
            </a:r>
            <a:r>
              <a:rPr lang="en-GB" sz="1200" dirty="0"/>
              <a:t> (PIP)*, up from 6,224 in January 2020 (+65%), of whom 3,801 (37%) had some form of psychiatric disorder and are likely especially vulnerable to the cost-of-living-related mental health risks described by the research. In May 2025, a further 3,152 people were entitled to </a:t>
            </a:r>
            <a:r>
              <a:rPr lang="en-GB" sz="1200" dirty="0">
                <a:hlinkClick r:id="rId11"/>
              </a:rPr>
              <a:t>Disability Living Allowance </a:t>
            </a:r>
            <a:r>
              <a:rPr lang="en-GB" sz="1200" dirty="0"/>
              <a:t>and 6,174 people over state pension age were entitled to </a:t>
            </a:r>
            <a:r>
              <a:rPr lang="en-GB" sz="1200" dirty="0">
                <a:hlinkClick r:id="rId12"/>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3"/>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1100" dirty="0"/>
              <a:t>Whereas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real GDP grew by 0.1%, following growth of 0.2% in the three months to August 2025. Services output grew by 0.2%, production output fell by 0.5% and construction output increased by 0.1% in the latest period.</a:t>
            </a:r>
          </a:p>
          <a:p>
            <a:pPr marL="285750" indent="-285750">
              <a:lnSpc>
                <a:spcPct val="120000"/>
              </a:lnSpc>
              <a:buFont typeface="Arial" panose="020B0604020202020204" pitchFamily="34" charset="0"/>
              <a:buChar char="•"/>
            </a:pPr>
            <a:r>
              <a:rPr lang="en-GB" sz="1100" dirty="0"/>
              <a:t>Latest data show that in 2023, Herefordshire’s Gross Domestic Product (GDP) 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2024,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7725716" y="3429000"/>
            <a:ext cx="441254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358,370 households in England in 2023-24, up 10.4% from the previous year. Of these, 324,990 households were assessed as owed a homelessness duty, due to being threatened with homelessness or already being homeless in 2023-24. This increase from 2022-23 is driven by the increase in both households assessed as being threatened with homelessness, as well as households assessed as already homeless at the time of application.</a:t>
            </a:r>
          </a:p>
          <a:p>
            <a:pPr marL="285750" indent="-285750">
              <a:lnSpc>
                <a:spcPct val="120000"/>
              </a:lnSpc>
              <a:buFont typeface="Arial" panose="020B0604020202020204" pitchFamily="34" charset="0"/>
              <a:buChar char="•"/>
            </a:pPr>
            <a:r>
              <a:rPr lang="en-GB" sz="1500" dirty="0"/>
              <a:t>In Herefordshire, between 2022-23 and 2023-24 the number of households that were either homeless (with a relief duty owed) or threatened with being homeless (preventing duty owed) fell from 1,328 to 758.</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27 November 2025</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Age UK - </a:t>
            </a:r>
            <a:r>
              <a:rPr lang="en-GB" sz="1400" dirty="0">
                <a:hlinkClick r:id="rId3"/>
              </a:rPr>
              <a:t>Back to cutbacks: How older people are managing the cost of living in a time of rising energy prices </a:t>
            </a:r>
            <a:r>
              <a:rPr lang="en-GB" sz="1400" dirty="0"/>
              <a:t>(report)</a:t>
            </a:r>
          </a:p>
          <a:p>
            <a:pPr marL="0" indent="0">
              <a:lnSpc>
                <a:spcPct val="120000"/>
              </a:lnSpc>
              <a:buNone/>
            </a:pPr>
            <a:r>
              <a:rPr lang="en-GB" sz="1400" dirty="0"/>
              <a:t>Bank of England and King’s College London – Martin, J ‘</a:t>
            </a:r>
            <a:r>
              <a:rPr lang="en-GB" sz="1400" dirty="0">
                <a:hlinkClick r:id="rId4"/>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5"/>
              </a:rPr>
              <a:t>‘At What Cost?’ The impact of the cost-of-living crisis on children and young people</a:t>
            </a:r>
            <a:r>
              <a:rPr lang="en-GB" sz="1400" dirty="0"/>
              <a:t> (report)</a:t>
            </a:r>
          </a:p>
          <a:p>
            <a:pPr marL="0" indent="0">
              <a:lnSpc>
                <a:spcPct val="120000"/>
              </a:lnSpc>
              <a:buNone/>
            </a:pPr>
            <a:r>
              <a:rPr lang="en-GB" sz="1400" dirty="0"/>
              <a:t>BNP Paribas - </a:t>
            </a:r>
            <a:r>
              <a:rPr lang="en-GB" sz="1400" dirty="0">
                <a:hlinkClick r:id="rId6"/>
              </a:rPr>
              <a:t>UK Economic and Real Estate Briefing – November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7"/>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8"/>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9"/>
              </a:rPr>
              <a:t>State of Child Poverty 2024 </a:t>
            </a:r>
            <a:r>
              <a:rPr lang="en-GB" sz="1400" dirty="0"/>
              <a:t>(report)</a:t>
            </a:r>
          </a:p>
          <a:p>
            <a:pPr marL="0" indent="0">
              <a:lnSpc>
                <a:spcPct val="120000"/>
              </a:lnSpc>
              <a:buNone/>
            </a:pPr>
            <a:r>
              <a:rPr lang="en-GB" sz="1400" dirty="0"/>
              <a:t>Cambridge Centre for Housing and Planning Research – </a:t>
            </a:r>
            <a:r>
              <a:rPr lang="en-GB" sz="1400" dirty="0">
                <a:hlinkClick r:id="rId10"/>
              </a:rPr>
              <a:t>Digital exclusion and the cost of living crisis </a:t>
            </a:r>
            <a:r>
              <a:rPr lang="en-GB" sz="1400" dirty="0"/>
              <a:t>(report)</a:t>
            </a:r>
          </a:p>
          <a:p>
            <a:pPr marL="0" indent="0">
              <a:lnSpc>
                <a:spcPct val="120000"/>
              </a:lnSpc>
              <a:buNone/>
            </a:pPr>
            <a:r>
              <a:rPr lang="en-GB" sz="1400" dirty="0"/>
              <a:t>Carers UK - </a:t>
            </a:r>
            <a:r>
              <a:rPr lang="en-GB" sz="1400" dirty="0">
                <a:hlinkClick r:id="rId11"/>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12"/>
              </a:rPr>
              <a:t>The State of Ageing 2025 </a:t>
            </a:r>
            <a:r>
              <a:rPr lang="en-GB" sz="1400" dirty="0"/>
              <a:t>(report)</a:t>
            </a:r>
          </a:p>
          <a:p>
            <a:pPr marL="0" indent="0">
              <a:lnSpc>
                <a:spcPct val="120000"/>
              </a:lnSpc>
              <a:buNone/>
            </a:pPr>
            <a:r>
              <a:rPr lang="en-GB" sz="1400" dirty="0"/>
              <a:t>Centre for Cities – </a:t>
            </a:r>
            <a:r>
              <a:rPr lang="en-GB" sz="1400" dirty="0">
                <a:hlinkClick r:id="rId13"/>
              </a:rPr>
              <a:t>Cost-of-Living tracker</a:t>
            </a:r>
            <a:endParaRPr lang="en-GB" sz="1400" dirty="0"/>
          </a:p>
          <a:p>
            <a:pPr marL="0" indent="0">
              <a:lnSpc>
                <a:spcPct val="120000"/>
              </a:lnSpc>
              <a:buNone/>
            </a:pPr>
            <a:r>
              <a:rPr lang="en-GB" sz="1400" dirty="0"/>
              <a:t>Centre for Cities - </a:t>
            </a:r>
            <a:r>
              <a:rPr lang="en-GB" sz="1400" dirty="0">
                <a:hlinkClick r:id="rId14"/>
              </a:rPr>
              <a:t>Donation nation: The geography of charitable giving in the UK</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Centre for Cities - </a:t>
            </a:r>
            <a:r>
              <a:rPr lang="en-GB" sz="1400" dirty="0">
                <a:hlinkClick r:id="rId2"/>
              </a:rPr>
              <a:t>Mission accepted:  How the new Government can revive growth </a:t>
            </a:r>
            <a:r>
              <a:rPr lang="en-GB" sz="1400" dirty="0"/>
              <a:t>(research briefing)</a:t>
            </a:r>
          </a:p>
          <a:p>
            <a:pPr marL="0" indent="0">
              <a:lnSpc>
                <a:spcPct val="120000"/>
              </a:lnSpc>
              <a:buNone/>
            </a:pPr>
            <a:r>
              <a:rPr lang="en-GB" sz="1400" dirty="0"/>
              <a:t>Centre for Economic Performance - </a:t>
            </a:r>
            <a:r>
              <a:rPr lang="en-GB" sz="1400" dirty="0">
                <a:hlinkClick r:id="rId3"/>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4"/>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5"/>
              </a:rPr>
              <a:t>UK economic outlook </a:t>
            </a:r>
            <a:r>
              <a:rPr lang="en-GB" sz="1400" dirty="0"/>
              <a:t>(report) </a:t>
            </a:r>
          </a:p>
          <a:p>
            <a:pPr marL="0" indent="0">
              <a:lnSpc>
                <a:spcPct val="120000"/>
              </a:lnSpc>
              <a:buNone/>
            </a:pPr>
            <a:r>
              <a:rPr lang="en-GB" sz="1400" dirty="0"/>
              <a:t>Centre for Social Justice (CSJ) - </a:t>
            </a:r>
            <a:r>
              <a:rPr lang="en-GB" sz="1400" dirty="0">
                <a:hlinkClick r:id="rId6"/>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7"/>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8"/>
              </a:rPr>
              <a:t>Thriving Places Index:  Herefordshire</a:t>
            </a:r>
            <a:endParaRPr lang="en-GB" sz="1400" dirty="0"/>
          </a:p>
          <a:p>
            <a:pPr marL="0" indent="0">
              <a:lnSpc>
                <a:spcPct val="120000"/>
              </a:lnSpc>
              <a:buNone/>
            </a:pPr>
            <a:r>
              <a:rPr lang="en-GB" sz="1400" dirty="0"/>
              <a:t>Centre for Young Lives – </a:t>
            </a:r>
            <a:r>
              <a:rPr lang="en-GB" sz="1400" dirty="0">
                <a:hlinkClick r:id="rId9"/>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10"/>
              </a:rPr>
              <a:t>Labour Market Outlook</a:t>
            </a:r>
            <a:r>
              <a:rPr lang="en-GB" sz="1400" dirty="0"/>
              <a:t> (report)</a:t>
            </a:r>
          </a:p>
          <a:p>
            <a:pPr marL="0" indent="0">
              <a:lnSpc>
                <a:spcPct val="120000"/>
              </a:lnSpc>
              <a:buNone/>
            </a:pPr>
            <a:r>
              <a:rPr lang="en-GB" sz="1400" dirty="0"/>
              <a:t>Childhood Trust – </a:t>
            </a:r>
            <a:r>
              <a:rPr lang="en-GB" sz="1400" dirty="0">
                <a:hlinkClick r:id="rId11"/>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12"/>
              </a:rPr>
              <a:t>Growing up in a low-income family: Children’s experiences </a:t>
            </a:r>
            <a:r>
              <a:rPr lang="en-GB" sz="1400" dirty="0"/>
              <a:t>(report)</a:t>
            </a:r>
          </a:p>
          <a:p>
            <a:pPr marL="0" indent="0">
              <a:lnSpc>
                <a:spcPct val="120000"/>
              </a:lnSpc>
              <a:buNone/>
            </a:pPr>
            <a:r>
              <a:rPr lang="en-GB" sz="1400" dirty="0"/>
              <a:t>Citizens Advice – </a:t>
            </a:r>
            <a:r>
              <a:rPr lang="en-GB" sz="1400" dirty="0">
                <a:hlinkClick r:id="rId13"/>
              </a:rPr>
              <a:t>Cost-of-Living data dashboard</a:t>
            </a:r>
            <a:endParaRPr lang="en-GB" sz="1400" dirty="0"/>
          </a:p>
          <a:p>
            <a:pPr marL="0" indent="0">
              <a:lnSpc>
                <a:spcPct val="120000"/>
              </a:lnSpc>
              <a:buNone/>
            </a:pPr>
            <a:r>
              <a:rPr lang="en-GB" sz="1400" dirty="0"/>
              <a:t>Citizens Advice - </a:t>
            </a:r>
            <a:r>
              <a:rPr lang="en-GB" sz="1400" dirty="0">
                <a:hlinkClick r:id="rId14"/>
              </a:rPr>
              <a:t>Frozen in place: Why we need urgent action to address energy affordability</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4903718"/>
          </a:xfrm>
          <a:solidFill>
            <a:schemeClr val="bg1"/>
          </a:solidFill>
        </p:spPr>
        <p:txBody>
          <a:bodyPr numCol="1">
            <a:noAutofit/>
          </a:bodyPr>
          <a:lstStyle/>
          <a:p>
            <a:pPr marL="0" indent="0">
              <a:lnSpc>
                <a:spcPct val="120000"/>
              </a:lnSpc>
              <a:buNone/>
            </a:pPr>
            <a:r>
              <a:rPr lang="en-GB" sz="1400" dirty="0"/>
              <a:t>Citizens Advice - </a:t>
            </a:r>
            <a:r>
              <a:rPr lang="en-GB" sz="1400" dirty="0">
                <a:hlinkClick r:id="rId2"/>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3"/>
              </a:rPr>
              <a:t>The National Red Index 2025</a:t>
            </a:r>
            <a:r>
              <a:rPr lang="en-GB" sz="1400" dirty="0"/>
              <a:t> (report)</a:t>
            </a:r>
          </a:p>
          <a:p>
            <a:pPr marL="0" indent="0">
              <a:lnSpc>
                <a:spcPct val="120000"/>
              </a:lnSpc>
              <a:buNone/>
            </a:pPr>
            <a:r>
              <a:rPr lang="en-GB" sz="1400" dirty="0"/>
              <a:t>Climate Change Committee - </a:t>
            </a:r>
            <a:r>
              <a:rPr lang="en-GB" sz="1400" dirty="0">
                <a:hlinkClick r:id="rId4"/>
              </a:rPr>
              <a:t>Progress in adapting to climate change: 2025 report to Parliament </a:t>
            </a:r>
            <a:r>
              <a:rPr lang="en-GB" sz="1400" dirty="0"/>
              <a:t>(report)</a:t>
            </a:r>
          </a:p>
          <a:p>
            <a:pPr marL="0" indent="0">
              <a:lnSpc>
                <a:spcPct val="120000"/>
              </a:lnSpc>
              <a:buNone/>
            </a:pPr>
            <a:r>
              <a:rPr lang="en-GB" sz="1400" dirty="0"/>
              <a:t>Department for Energy Security and Net Zero - </a:t>
            </a:r>
            <a:r>
              <a:rPr lang="en-GB" sz="1400" dirty="0">
                <a:hlinkClick r:id="rId5"/>
              </a:rPr>
              <a:t>Annual fuel poverty statistics report: 2025 </a:t>
            </a:r>
            <a:r>
              <a:rPr lang="en-GB" sz="1400" dirty="0"/>
              <a:t>(report)</a:t>
            </a:r>
          </a:p>
          <a:p>
            <a:pPr marL="0" indent="0">
              <a:lnSpc>
                <a:spcPct val="120000"/>
              </a:lnSpc>
              <a:buNone/>
            </a:pPr>
            <a:r>
              <a:rPr lang="en-GB" sz="1400" dirty="0"/>
              <a:t>Department for the Environment, Food and Rural Affairs - </a:t>
            </a:r>
            <a:r>
              <a:rPr lang="en-GB" sz="1400" dirty="0">
                <a:hlinkClick r:id="rId6"/>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7"/>
              </a:rPr>
              <a:t>Problem drug users’  experiences of employment and the benefit system</a:t>
            </a:r>
            <a:r>
              <a:rPr lang="en-GB" sz="1400" dirty="0"/>
              <a:t> (report)</a:t>
            </a:r>
          </a:p>
          <a:p>
            <a:pPr marL="0" indent="0">
              <a:lnSpc>
                <a:spcPct val="120000"/>
              </a:lnSpc>
              <a:buNone/>
            </a:pPr>
            <a:r>
              <a:rPr lang="en-GB" sz="1400" dirty="0"/>
              <a:t>Education Policy Institute - </a:t>
            </a:r>
            <a:r>
              <a:rPr lang="en-GB" sz="1400" dirty="0">
                <a:hlinkClick r:id="rId8"/>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9"/>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10"/>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11"/>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12"/>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13"/>
              </a:rPr>
              <a:t>The future is green: The economic opportunities brought by the UK’s net zero economy </a:t>
            </a:r>
            <a:r>
              <a:rPr lang="en-GB" sz="1400" dirty="0"/>
              <a:t>(report)</a:t>
            </a:r>
            <a:endParaRPr lang="nl-NL" sz="1400" dirty="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8"/>
            <a:ext cx="11622329" cy="4943036"/>
          </a:xfrm>
          <a:solidFill>
            <a:schemeClr val="bg1"/>
          </a:solidFill>
        </p:spPr>
        <p:txBody>
          <a:bodyPr numCol="1">
            <a:noAutofit/>
          </a:bodyPr>
          <a:lstStyle/>
          <a:p>
            <a:pPr marL="0" indent="0">
              <a:lnSpc>
                <a:spcPct val="120000"/>
              </a:lnSpc>
              <a:buNone/>
            </a:pPr>
            <a:r>
              <a:rPr lang="nl-NL" sz="1400" dirty="0"/>
              <a:t>Energy &amp; Climate Intelligence Unit -  </a:t>
            </a:r>
            <a:r>
              <a:rPr lang="en-GB" sz="1400" dirty="0">
                <a:hlinkClick r:id="rId2"/>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3"/>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4"/>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5"/>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6"/>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7"/>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8"/>
              </a:rPr>
              <a:t>Food insecurity tracking </a:t>
            </a:r>
            <a:r>
              <a:rPr lang="en-GB" sz="1400" dirty="0"/>
              <a:t>(survey dashboards)</a:t>
            </a:r>
          </a:p>
          <a:p>
            <a:pPr marL="0" indent="0">
              <a:lnSpc>
                <a:spcPct val="120000"/>
              </a:lnSpc>
              <a:buNone/>
            </a:pPr>
            <a:r>
              <a:rPr lang="en-GB" sz="1400" dirty="0"/>
              <a:t>Food Standards Agency - </a:t>
            </a:r>
            <a:r>
              <a:rPr lang="en-GB" sz="1400" dirty="0">
                <a:hlinkClick r:id="rId9"/>
              </a:rPr>
              <a:t>Consumer Insights Tracker </a:t>
            </a:r>
            <a:r>
              <a:rPr lang="en-GB" sz="1400" dirty="0"/>
              <a:t>(reports)</a:t>
            </a:r>
          </a:p>
          <a:p>
            <a:pPr marL="0" indent="0">
              <a:lnSpc>
                <a:spcPct val="120000"/>
              </a:lnSpc>
              <a:buNone/>
            </a:pPr>
            <a:r>
              <a:rPr lang="en-GB" sz="1400" dirty="0"/>
              <a:t>The Gambling Commission - </a:t>
            </a:r>
            <a:r>
              <a:rPr lang="en-GB" sz="1400" dirty="0">
                <a:hlinkClick r:id="rId10"/>
              </a:rPr>
              <a:t>Understanding the impact of increased cost of living on gambling behaviour</a:t>
            </a:r>
            <a:r>
              <a:rPr lang="en-GB" sz="1400" dirty="0"/>
              <a:t> (report) </a:t>
            </a:r>
          </a:p>
          <a:p>
            <a:pPr marL="0" indent="0">
              <a:lnSpc>
                <a:spcPct val="120000"/>
              </a:lnSpc>
              <a:buNone/>
            </a:pPr>
            <a:r>
              <a:rPr lang="en-GB" sz="1400" dirty="0"/>
              <a:t>Good Things Foundation - </a:t>
            </a:r>
            <a:r>
              <a:rPr lang="en-GB" sz="1400" dirty="0">
                <a:hlinkClick r:id="rId11"/>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12"/>
              </a:rPr>
              <a:t>Digital Exclusion Risk Index </a:t>
            </a:r>
            <a:r>
              <a:rPr lang="en-GB" sz="1400" dirty="0"/>
              <a:t>(interactive tool)</a:t>
            </a:r>
          </a:p>
          <a:p>
            <a:pPr marL="0" indent="0">
              <a:lnSpc>
                <a:spcPct val="120000"/>
              </a:lnSpc>
              <a:buNone/>
            </a:pPr>
            <a:r>
              <a:rPr lang="en-GB" sz="1400" dirty="0"/>
              <a:t>Hargreaves Lansdown – </a:t>
            </a:r>
            <a:r>
              <a:rPr lang="en-GB" sz="1400" dirty="0">
                <a:hlinkClick r:id="rId13"/>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4"/>
              </a:rPr>
              <a:t>Health inequalities local authority dashboard</a:t>
            </a:r>
            <a:r>
              <a:rPr lang="en-GB" sz="1400" dirty="0"/>
              <a:t> (interactive tool)</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3"/>
              </a:rPr>
              <a:t>Map of child poverty</a:t>
            </a:r>
            <a:r>
              <a:rPr lang="en-GB" sz="1400" dirty="0"/>
              <a:t> (interactive map)</a:t>
            </a:r>
          </a:p>
          <a:p>
            <a:pPr marL="0" indent="0">
              <a:lnSpc>
                <a:spcPct val="120000"/>
              </a:lnSpc>
              <a:buNone/>
            </a:pPr>
            <a:r>
              <a:rPr lang="en-GB" sz="1400" dirty="0"/>
              <a:t>The Health Foundation - </a:t>
            </a:r>
            <a:r>
              <a:rPr lang="en-GB" sz="1400" dirty="0">
                <a:hlinkClick r:id="rId4"/>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5"/>
              </a:rPr>
              <a:t>Tackling mental health inequalities in the UK </a:t>
            </a:r>
            <a:r>
              <a:rPr lang="en-GB" sz="1400" dirty="0"/>
              <a:t>(report)</a:t>
            </a:r>
          </a:p>
          <a:p>
            <a:pPr marL="0" indent="0">
              <a:lnSpc>
                <a:spcPct val="120000"/>
              </a:lnSpc>
              <a:buNone/>
            </a:pPr>
            <a:r>
              <a:rPr lang="en-GB" sz="1400" dirty="0"/>
              <a:t>HM Land Registry – </a:t>
            </a:r>
            <a:r>
              <a:rPr lang="en-GB" sz="1400" dirty="0">
                <a:hlinkClick r:id="rId6"/>
              </a:rPr>
              <a:t>UK House Price Index reports</a:t>
            </a:r>
            <a:endParaRPr lang="en-GB" sz="1400" dirty="0"/>
          </a:p>
          <a:p>
            <a:pPr marL="0" indent="0">
              <a:lnSpc>
                <a:spcPct val="120000"/>
              </a:lnSpc>
              <a:buNone/>
            </a:pPr>
            <a:r>
              <a:rPr lang="en-GB" sz="1400" dirty="0"/>
              <a:t>House of Commons Library - </a:t>
            </a:r>
            <a:r>
              <a:rPr lang="en-GB" sz="1400" dirty="0">
                <a:hlinkClick r:id="rId7"/>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8"/>
              </a:rPr>
              <a:t>Domestic energy prices </a:t>
            </a:r>
            <a:r>
              <a:rPr lang="en-GB" sz="1400" dirty="0"/>
              <a:t>(research briefing)</a:t>
            </a:r>
          </a:p>
          <a:p>
            <a:pPr marL="0" indent="0">
              <a:lnSpc>
                <a:spcPct val="120000"/>
              </a:lnSpc>
              <a:buNone/>
            </a:pPr>
            <a:r>
              <a:rPr lang="en-GB" sz="1400" dirty="0"/>
              <a:t>House of Commons Library - </a:t>
            </a:r>
            <a:r>
              <a:rPr lang="en-GB" sz="1400" dirty="0">
                <a:hlinkClick r:id="rId9"/>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10"/>
              </a:rPr>
              <a:t>Food banks in the UK </a:t>
            </a:r>
            <a:r>
              <a:rPr lang="en-GB" sz="1400" dirty="0"/>
              <a:t>(research briefing)</a:t>
            </a:r>
          </a:p>
          <a:p>
            <a:pPr marL="0" indent="0">
              <a:lnSpc>
                <a:spcPct val="120000"/>
              </a:lnSpc>
              <a:buNone/>
            </a:pPr>
            <a:r>
              <a:rPr lang="en-GB" sz="1400" dirty="0"/>
              <a:t>House of Commons Library - </a:t>
            </a:r>
            <a:r>
              <a:rPr lang="en-GB" sz="1400" dirty="0">
                <a:hlinkClick r:id="rId11"/>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12"/>
              </a:rPr>
              <a:t>Fuel poverty in the UK </a:t>
            </a:r>
            <a:r>
              <a:rPr lang="en-GB" sz="1400" dirty="0"/>
              <a:t>(research briefing)</a:t>
            </a:r>
          </a:p>
          <a:p>
            <a:pPr marL="0" indent="0">
              <a:lnSpc>
                <a:spcPct val="120000"/>
              </a:lnSpc>
              <a:buNone/>
            </a:pPr>
            <a:r>
              <a:rPr lang="en-GB" sz="1400" dirty="0"/>
              <a:t>House of Commons Library - </a:t>
            </a:r>
            <a:r>
              <a:rPr lang="en-GB" sz="1400" dirty="0">
                <a:hlinkClick r:id="rId13"/>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14"/>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15"/>
              </a:rPr>
              <a:t>Household debt: statistics and impact on economy</a:t>
            </a:r>
            <a:r>
              <a:rPr lang="en-GB" sz="1400" dirty="0"/>
              <a:t> (research briefing)</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3"/>
              </a:rPr>
              <a:t>Retail sector in the UK </a:t>
            </a:r>
            <a:r>
              <a:rPr lang="en-GB" sz="1400" dirty="0"/>
              <a:t>(research briefing)</a:t>
            </a:r>
          </a:p>
          <a:p>
            <a:pPr marL="0" indent="0">
              <a:lnSpc>
                <a:spcPct val="120000"/>
              </a:lnSpc>
              <a:buNone/>
            </a:pPr>
            <a:r>
              <a:rPr lang="en-GB" sz="1400" dirty="0"/>
              <a:t>House of Commons Library – </a:t>
            </a:r>
            <a:r>
              <a:rPr lang="en-GB" sz="1400" dirty="0">
                <a:hlinkClick r:id="rId4"/>
              </a:rPr>
              <a:t>Rising cost of living in the UK </a:t>
            </a:r>
            <a:r>
              <a:rPr lang="en-GB" sz="1400" dirty="0"/>
              <a:t>(research briefing)</a:t>
            </a:r>
          </a:p>
          <a:p>
            <a:pPr marL="0" indent="0">
              <a:lnSpc>
                <a:spcPct val="120000"/>
              </a:lnSpc>
              <a:buNone/>
            </a:pPr>
            <a:r>
              <a:rPr lang="en-GB" sz="1400" dirty="0"/>
              <a:t>House of Lords Library - </a:t>
            </a:r>
            <a:r>
              <a:rPr lang="en-GB" sz="1400" dirty="0">
                <a:hlinkClick r:id="rId5"/>
              </a:rPr>
              <a:t>Government climate policy: Economic impact </a:t>
            </a:r>
            <a:r>
              <a:rPr lang="en-GB" sz="1400" dirty="0"/>
              <a:t>(report)</a:t>
            </a:r>
          </a:p>
          <a:p>
            <a:pPr marL="0" indent="0">
              <a:lnSpc>
                <a:spcPct val="120000"/>
              </a:lnSpc>
              <a:buNone/>
            </a:pPr>
            <a:r>
              <a:rPr lang="en-GB" sz="1400" dirty="0"/>
              <a:t>Institute for Employment Studies - </a:t>
            </a:r>
            <a:r>
              <a:rPr lang="en-GB" sz="1400" dirty="0">
                <a:hlinkClick r:id="rId6"/>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a:hlinkClick r:id="rId7"/>
              </a:rPr>
              <a:t>Cheapflation and the rise of inflation inequality </a:t>
            </a:r>
            <a:r>
              <a:rPr lang="en-GB" sz="1400" dirty="0"/>
              <a:t>(report)</a:t>
            </a:r>
          </a:p>
          <a:p>
            <a:pPr marL="0" indent="0">
              <a:lnSpc>
                <a:spcPct val="120000"/>
              </a:lnSpc>
              <a:buNone/>
            </a:pPr>
            <a:r>
              <a:rPr lang="en-GB" sz="1400" dirty="0"/>
              <a:t>IFS - </a:t>
            </a:r>
            <a:r>
              <a:rPr lang="en-GB" sz="1400" dirty="0">
                <a:hlinkClick r:id="rId8"/>
              </a:rPr>
              <a:t>Green Budget 2025: Full report</a:t>
            </a:r>
            <a:endParaRPr lang="en-GB" sz="1400" dirty="0"/>
          </a:p>
          <a:p>
            <a:pPr marL="0" indent="0">
              <a:lnSpc>
                <a:spcPct val="120000"/>
              </a:lnSpc>
              <a:buNone/>
            </a:pPr>
            <a:r>
              <a:rPr lang="en-GB" sz="1400" dirty="0"/>
              <a:t>IFS - </a:t>
            </a:r>
            <a:r>
              <a:rPr lang="en-GB" sz="1400" dirty="0">
                <a:hlinkClick r:id="rId9"/>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10"/>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1"/>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2"/>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3"/>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4"/>
              </a:rPr>
              <a:t>Living standards since the last election</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5160748"/>
          </a:xfrm>
          <a:solidFill>
            <a:schemeClr val="bg1"/>
          </a:solidFill>
        </p:spPr>
        <p:txBody>
          <a:bodyPr numCol="1">
            <a:noAutofit/>
          </a:bodyPr>
          <a:lstStyle/>
          <a:p>
            <a:pPr marL="0" indent="0">
              <a:lnSpc>
                <a:spcPct val="120000"/>
              </a:lnSpc>
              <a:buNone/>
            </a:pPr>
            <a:r>
              <a:rPr lang="en-GB" sz="1400" dirty="0"/>
              <a:t>IFS - </a:t>
            </a:r>
            <a:r>
              <a:rPr lang="en-GB" sz="1400" dirty="0">
                <a:hlinkClick r:id="rId2"/>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3"/>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4"/>
              </a:rPr>
              <a:t>Seven key facts about UK living standards </a:t>
            </a:r>
            <a:r>
              <a:rPr lang="en-GB" sz="1400" dirty="0"/>
              <a:t>(report)</a:t>
            </a:r>
          </a:p>
          <a:p>
            <a:pPr marL="0" indent="0">
              <a:lnSpc>
                <a:spcPct val="120000"/>
              </a:lnSpc>
              <a:buNone/>
            </a:pPr>
            <a:r>
              <a:rPr lang="en-GB" sz="1400" dirty="0"/>
              <a:t>IFS - </a:t>
            </a:r>
            <a:r>
              <a:rPr lang="en-GB" sz="1400" dirty="0">
                <a:hlinkClick r:id="rId5"/>
              </a:rPr>
              <a:t>The role of changing health in rising health-related benefit claims </a:t>
            </a:r>
            <a:r>
              <a:rPr lang="en-GB" sz="1400" dirty="0"/>
              <a:t>(report)</a:t>
            </a:r>
          </a:p>
          <a:p>
            <a:pPr marL="0" indent="0">
              <a:lnSpc>
                <a:spcPct val="120000"/>
              </a:lnSpc>
              <a:buNone/>
            </a:pPr>
            <a:r>
              <a:rPr lang="en-GB" sz="1400" dirty="0"/>
              <a:t>Institute of Health Equity – </a:t>
            </a:r>
            <a:r>
              <a:rPr lang="en-GB" sz="1400" dirty="0">
                <a:hlinkClick r:id="rId6"/>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7"/>
              </a:rPr>
              <a:t>UK Poverty 2025</a:t>
            </a:r>
            <a:r>
              <a:rPr lang="en-GB" sz="1400" dirty="0">
                <a:hlinkClick r:id="rId8"/>
              </a:rPr>
              <a:t> </a:t>
            </a:r>
            <a:r>
              <a:rPr lang="en-GB" sz="1400" dirty="0"/>
              <a:t>(report)</a:t>
            </a:r>
          </a:p>
          <a:p>
            <a:pPr marL="0" indent="0">
              <a:lnSpc>
                <a:spcPct val="120000"/>
              </a:lnSpc>
              <a:buNone/>
            </a:pPr>
            <a:r>
              <a:rPr lang="en-GB" sz="1400" dirty="0"/>
              <a:t>JRF -  </a:t>
            </a:r>
            <a:r>
              <a:rPr lang="en-GB" sz="1400" dirty="0">
                <a:hlinkClick r:id="rId9"/>
              </a:rPr>
              <a:t>Cost of living </a:t>
            </a:r>
            <a:r>
              <a:rPr lang="en-GB" sz="1400" dirty="0"/>
              <a:t>(reports and briefings)</a:t>
            </a:r>
          </a:p>
          <a:p>
            <a:pPr marL="0" indent="0">
              <a:lnSpc>
                <a:spcPct val="120000"/>
              </a:lnSpc>
              <a:buNone/>
            </a:pPr>
            <a:r>
              <a:rPr lang="en-GB" sz="1400" dirty="0"/>
              <a:t>JRF – </a:t>
            </a:r>
            <a:r>
              <a:rPr lang="en-GB" sz="1400" dirty="0">
                <a:hlinkClick r:id="rId10"/>
              </a:rPr>
              <a:t>Destitution in the UK 2023 </a:t>
            </a:r>
            <a:r>
              <a:rPr lang="en-GB" sz="1400" dirty="0"/>
              <a:t>(report)</a:t>
            </a:r>
          </a:p>
          <a:p>
            <a:pPr marL="0" indent="0">
              <a:lnSpc>
                <a:spcPct val="120000"/>
              </a:lnSpc>
              <a:buNone/>
            </a:pPr>
            <a:r>
              <a:rPr lang="en-GB" sz="1400" dirty="0"/>
              <a:t>The King’s Trust - </a:t>
            </a:r>
            <a:r>
              <a:rPr lang="en-GB" sz="1400" dirty="0">
                <a:hlinkClick r:id="rId11"/>
              </a:rPr>
              <a:t>The King’s Trust TK Maxx Youth Index 2025 </a:t>
            </a:r>
            <a:r>
              <a:rPr lang="en-GB" sz="1400" dirty="0"/>
              <a:t>(report)</a:t>
            </a:r>
          </a:p>
          <a:p>
            <a:pPr marL="0" indent="0">
              <a:lnSpc>
                <a:spcPct val="120000"/>
              </a:lnSpc>
              <a:buNone/>
            </a:pPr>
            <a:r>
              <a:rPr lang="en-GB" sz="1400" dirty="0"/>
              <a:t>Learning and Work Institute – </a:t>
            </a:r>
            <a:r>
              <a:rPr lang="en-GB" sz="1400" dirty="0">
                <a:hlinkClick r:id="rId12"/>
              </a:rPr>
              <a:t>Labour market analysis</a:t>
            </a:r>
            <a:endParaRPr lang="en-GB" sz="1400" dirty="0"/>
          </a:p>
          <a:p>
            <a:pPr marL="0" indent="0">
              <a:lnSpc>
                <a:spcPct val="120000"/>
              </a:lnSpc>
              <a:buNone/>
            </a:pPr>
            <a:r>
              <a:rPr lang="en-GB" sz="1400" dirty="0"/>
              <a:t>Living Wage Foundation - </a:t>
            </a:r>
            <a:r>
              <a:rPr lang="en-GB" sz="1400" dirty="0">
                <a:hlinkClick r:id="rId13"/>
              </a:rPr>
              <a:t>Precarious pay and uncertain hours: insecure work in the UK Labour Market</a:t>
            </a:r>
            <a:r>
              <a:rPr lang="en-GB" sz="1400" dirty="0"/>
              <a:t> (report)</a:t>
            </a:r>
          </a:p>
          <a:p>
            <a:pPr marL="0" indent="0">
              <a:lnSpc>
                <a:spcPct val="120000"/>
              </a:lnSpc>
              <a:buNone/>
            </a:pPr>
            <a:r>
              <a:rPr lang="en-GB" sz="1400" dirty="0"/>
              <a:t>Lloyds Bank - </a:t>
            </a:r>
            <a:r>
              <a:rPr lang="en-GB" sz="1400" dirty="0">
                <a:hlinkClick r:id="rId14"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15"/>
              </a:rPr>
              <a:t>LG Inform</a:t>
            </a:r>
            <a:r>
              <a:rPr lang="en-GB" sz="1400" dirty="0"/>
              <a:t> (interactive dashboard)</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171635"/>
          </a:xfrm>
          <a:solidFill>
            <a:schemeClr val="bg1"/>
          </a:solidFill>
        </p:spPr>
        <p:txBody>
          <a:bodyPr numCol="1">
            <a:noAutofit/>
          </a:bodyPr>
          <a:lstStyle/>
          <a:p>
            <a:pPr marL="0" indent="0">
              <a:lnSpc>
                <a:spcPct val="120000"/>
              </a:lnSpc>
              <a:buNone/>
            </a:pPr>
            <a:r>
              <a:rPr lang="en-GB" sz="1400" dirty="0"/>
              <a:t>Loughborough University Centre for Research in Social Policy  - </a:t>
            </a:r>
            <a:r>
              <a:rPr lang="en-GB" sz="1400" dirty="0">
                <a:hlinkClick r:id="rId2"/>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3"/>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4"/>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5"/>
              </a:rPr>
              <a:t>Burnout Report 2025 </a:t>
            </a:r>
            <a:r>
              <a:rPr lang="en-GB" sz="1400" dirty="0"/>
              <a:t>(report)</a:t>
            </a:r>
          </a:p>
          <a:p>
            <a:pPr marL="0" indent="0">
              <a:lnSpc>
                <a:spcPct val="120000"/>
              </a:lnSpc>
              <a:buNone/>
            </a:pPr>
            <a:r>
              <a:rPr lang="en-GB" sz="1400" dirty="0"/>
              <a:t>Midlands Engine – </a:t>
            </a:r>
            <a:r>
              <a:rPr lang="en-GB" sz="1400" dirty="0">
                <a:hlinkClick r:id="rId6"/>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7"/>
              </a:rPr>
              <a:t>Regional Economic Impact Monitor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8"/>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(NatCen) - </a:t>
            </a:r>
            <a:r>
              <a:rPr lang="en-GB" sz="1400" dirty="0">
                <a:hlinkClick r:id="rId9"/>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(NatCen) – </a:t>
            </a:r>
            <a:r>
              <a:rPr lang="en-GB" sz="1400" dirty="0">
                <a:hlinkClick r:id="rId10"/>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11"/>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12"/>
              </a:rPr>
              <a:t>UK Civil Society Almanac 2024 </a:t>
            </a:r>
            <a:r>
              <a:rPr lang="en-GB" sz="1400" dirty="0"/>
              <a:t>(report)</a:t>
            </a:r>
          </a:p>
          <a:p>
            <a:pPr marL="0" indent="0">
              <a:lnSpc>
                <a:spcPct val="120000"/>
              </a:lnSpc>
              <a:buNone/>
            </a:pPr>
            <a:r>
              <a:rPr lang="en-GB" sz="1400" dirty="0"/>
              <a:t>NatWest Group – </a:t>
            </a:r>
            <a:r>
              <a:rPr lang="en-GB" sz="1400" dirty="0">
                <a:hlinkClick r:id="rId13"/>
              </a:rPr>
              <a:t>The Princes Trust NatWest Youth Index 2024</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New Economics Foundation - </a:t>
            </a:r>
            <a:r>
              <a:rPr lang="en-GB" sz="1400" dirty="0">
                <a:hlinkClick r:id="rId2"/>
              </a:rPr>
              <a:t>What’s behind the rise in disability benefit claims </a:t>
            </a:r>
            <a:r>
              <a:rPr lang="en-GB" sz="1400" dirty="0"/>
              <a:t>(blog)</a:t>
            </a:r>
          </a:p>
          <a:p>
            <a:pPr marL="0" indent="0">
              <a:lnSpc>
                <a:spcPct val="120000"/>
              </a:lnSpc>
              <a:buNone/>
            </a:pPr>
            <a:r>
              <a:rPr lang="en-GB" sz="1400" dirty="0"/>
              <a:t>Ofcom - </a:t>
            </a:r>
            <a:r>
              <a:rPr lang="en-GB" sz="1400" dirty="0">
                <a:hlinkClick r:id="rId3"/>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4"/>
              </a:rPr>
              <a:t>Health inequalities dashboard</a:t>
            </a:r>
            <a:r>
              <a:rPr lang="en-GB" sz="1400" dirty="0"/>
              <a:t> ((interactive dashboard)</a:t>
            </a:r>
          </a:p>
          <a:p>
            <a:pPr marL="0" indent="0">
              <a:lnSpc>
                <a:spcPct val="120000"/>
              </a:lnSpc>
              <a:buNone/>
            </a:pPr>
            <a:r>
              <a:rPr lang="en-GB" sz="1400" dirty="0"/>
              <a:t>OHID – </a:t>
            </a:r>
            <a:r>
              <a:rPr lang="en-GB" sz="1400" dirty="0">
                <a:hlinkClick r:id="rId5"/>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6"/>
              </a:rPr>
              <a:t>Build a custom area profile</a:t>
            </a:r>
            <a:r>
              <a:rPr lang="en-GB" sz="1400" dirty="0"/>
              <a:t> interactive tool (Census 2021 data)</a:t>
            </a:r>
          </a:p>
          <a:p>
            <a:pPr marL="0" indent="0">
              <a:lnSpc>
                <a:spcPct val="120000"/>
              </a:lnSpc>
              <a:buNone/>
            </a:pPr>
            <a:r>
              <a:rPr lang="en-GB" sz="1400" dirty="0"/>
              <a:t>ONS </a:t>
            </a:r>
            <a:r>
              <a:rPr lang="en-GB" sz="1400" dirty="0">
                <a:hlinkClick r:id="rId7"/>
              </a:rPr>
              <a:t>- Business insights and impact on the UK economy</a:t>
            </a:r>
            <a:endParaRPr lang="en-GB" sz="1400" dirty="0"/>
          </a:p>
          <a:p>
            <a:pPr marL="0" indent="0">
              <a:lnSpc>
                <a:spcPct val="120000"/>
              </a:lnSpc>
              <a:buNone/>
            </a:pPr>
            <a:r>
              <a:rPr lang="en-GB" sz="1400" dirty="0"/>
              <a:t>ONS – </a:t>
            </a:r>
            <a:r>
              <a:rPr lang="en-GB" sz="1400" dirty="0">
                <a:hlinkClick r:id="rId8"/>
              </a:rPr>
              <a:t>Census 2021:  How homes are heated in your area</a:t>
            </a:r>
            <a:r>
              <a:rPr lang="en-GB" sz="1400" dirty="0"/>
              <a:t> (interactive map)</a:t>
            </a:r>
          </a:p>
          <a:p>
            <a:pPr marL="0" indent="0">
              <a:lnSpc>
                <a:spcPct val="120000"/>
              </a:lnSpc>
              <a:buNone/>
            </a:pPr>
            <a:r>
              <a:rPr lang="en-GB" sz="1400" dirty="0"/>
              <a:t>ONS – </a:t>
            </a:r>
            <a:r>
              <a:rPr lang="en-GB" sz="1400" dirty="0">
                <a:hlinkClick r:id="rId9"/>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10"/>
              </a:rPr>
              <a:t>Childcare accessibility by neighbourhood</a:t>
            </a:r>
            <a:r>
              <a:rPr lang="en-GB" sz="1400" dirty="0"/>
              <a:t> (interactive tool)</a:t>
            </a:r>
          </a:p>
          <a:p>
            <a:pPr marL="0" indent="0">
              <a:lnSpc>
                <a:spcPct val="120000"/>
              </a:lnSpc>
              <a:buNone/>
            </a:pPr>
            <a:r>
              <a:rPr lang="en-GB" sz="1400" dirty="0"/>
              <a:t>ONS – </a:t>
            </a:r>
            <a:r>
              <a:rPr lang="en-GB" sz="1400" dirty="0">
                <a:hlinkClick r:id="rId11"/>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2"/>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3"/>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4"/>
              </a:rPr>
              <a:t>Explore local indicators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7"/>
            <a:ext cx="11811570" cy="4845064"/>
          </a:xfrm>
          <a:solidFill>
            <a:schemeClr val="bg1"/>
          </a:solidFill>
        </p:spPr>
        <p:txBody>
          <a:bodyPr numCol="1">
            <a:noAutofit/>
          </a:bodyPr>
          <a:lstStyle/>
          <a:p>
            <a:pPr marL="0" indent="0">
              <a:lnSpc>
                <a:spcPct val="120000"/>
              </a:lnSpc>
              <a:buNone/>
            </a:pPr>
            <a:r>
              <a:rPr lang="en-GB" sz="1400" dirty="0"/>
              <a:t>ONS – </a:t>
            </a:r>
            <a:r>
              <a:rPr lang="en-GB" sz="1400" dirty="0">
                <a:hlinkClick r:id="rId2"/>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3"/>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4"/>
              </a:rPr>
              <a:t>Firm employment dynamics in local economies, UK: 2004 to 2022</a:t>
            </a:r>
            <a:endParaRPr lang="en-GB" sz="1400" dirty="0"/>
          </a:p>
          <a:p>
            <a:pPr marL="0" indent="0">
              <a:lnSpc>
                <a:spcPct val="120000"/>
              </a:lnSpc>
              <a:buNone/>
            </a:pPr>
            <a:r>
              <a:rPr lang="en-GB" sz="1400" dirty="0"/>
              <a:t>ONS – </a:t>
            </a:r>
            <a:r>
              <a:rPr lang="en-GB" sz="1400" dirty="0">
                <a:hlinkClick r:id="rId5"/>
              </a:rPr>
              <a:t>First time mortgage buyers </a:t>
            </a:r>
            <a:r>
              <a:rPr lang="en-GB" sz="1400" dirty="0"/>
              <a:t>(interactive page)</a:t>
            </a:r>
          </a:p>
          <a:p>
            <a:pPr marL="0" indent="0">
              <a:lnSpc>
                <a:spcPct val="120000"/>
              </a:lnSpc>
              <a:buNone/>
            </a:pPr>
            <a:r>
              <a:rPr lang="en-GB" sz="1400" dirty="0"/>
              <a:t>ONS - </a:t>
            </a:r>
            <a:r>
              <a:rPr lang="en-GB" sz="1400" dirty="0">
                <a:hlinkClick r:id="rId6"/>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7"/>
              </a:rPr>
              <a:t>Health Index - Health in England: 2015 to 2021</a:t>
            </a:r>
            <a:r>
              <a:rPr lang="en-GB" sz="1400" dirty="0"/>
              <a:t> (interactive map)</a:t>
            </a:r>
          </a:p>
          <a:p>
            <a:pPr marL="0" indent="0">
              <a:lnSpc>
                <a:spcPct val="120000"/>
              </a:lnSpc>
              <a:buNone/>
            </a:pPr>
            <a:r>
              <a:rPr lang="en-GB" sz="1400" dirty="0"/>
              <a:t>ONS – </a:t>
            </a:r>
            <a:r>
              <a:rPr lang="en-GB" sz="1400" dirty="0">
                <a:hlinkClick r:id="rId8"/>
              </a:rPr>
              <a:t>Household Costs Indices for UK household groups</a:t>
            </a:r>
            <a:endParaRPr lang="en-GB" sz="1400" dirty="0"/>
          </a:p>
          <a:p>
            <a:pPr marL="0" indent="0">
              <a:lnSpc>
                <a:spcPct val="120000"/>
              </a:lnSpc>
              <a:buNone/>
            </a:pPr>
            <a:r>
              <a:rPr lang="en-GB" sz="1400" dirty="0"/>
              <a:t>ONS – </a:t>
            </a:r>
            <a:r>
              <a:rPr lang="en-GB" sz="1400" dirty="0">
                <a:hlinkClick r:id="rId9"/>
              </a:rPr>
              <a:t>Inflation and price indices</a:t>
            </a:r>
            <a:endParaRPr lang="en-GB" sz="1400" dirty="0"/>
          </a:p>
          <a:p>
            <a:pPr marL="0" indent="0">
              <a:lnSpc>
                <a:spcPct val="120000"/>
              </a:lnSpc>
              <a:buNone/>
            </a:pPr>
            <a:r>
              <a:rPr lang="en-GB" sz="1400" dirty="0"/>
              <a:t>ONS - </a:t>
            </a:r>
            <a:r>
              <a:rPr lang="en-GB" sz="1400" dirty="0">
                <a:hlinkClick r:id="rId10"/>
              </a:rPr>
              <a:t>Housing prices in your area</a:t>
            </a:r>
            <a:r>
              <a:rPr lang="en-GB" sz="1400" dirty="0"/>
              <a:t> (interactive tool)</a:t>
            </a:r>
          </a:p>
          <a:p>
            <a:pPr marL="0" indent="0">
              <a:lnSpc>
                <a:spcPct val="120000"/>
              </a:lnSpc>
              <a:buNone/>
            </a:pPr>
            <a:r>
              <a:rPr lang="en-GB" sz="1400" dirty="0"/>
              <a:t>ONS - </a:t>
            </a:r>
            <a:r>
              <a:rPr lang="en-GB" sz="1400" dirty="0">
                <a:hlinkClick r:id="rId11"/>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2"/>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3"/>
              </a:rPr>
              <a:t>NOMIS Herefordshire Labour Market Profile</a:t>
            </a:r>
            <a:endParaRPr lang="en-GB" sz="1400" dirty="0"/>
          </a:p>
          <a:p>
            <a:pPr marL="0" indent="0">
              <a:lnSpc>
                <a:spcPct val="120000"/>
              </a:lnSpc>
              <a:buNone/>
            </a:pPr>
            <a:r>
              <a:rPr lang="en-GB" sz="1400" dirty="0"/>
              <a:t>ONS - </a:t>
            </a:r>
            <a:r>
              <a:rPr lang="en-GB" sz="1400" dirty="0">
                <a:hlinkClick r:id="rId14"/>
              </a:rPr>
              <a:t>Private rental affordability, England and Wales: 2024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Public service productivity, quarterly, UK</a:t>
            </a:r>
            <a:endParaRPr lang="en-GB" sz="1400" dirty="0"/>
          </a:p>
          <a:p>
            <a:pPr marL="0" indent="0">
              <a:lnSpc>
                <a:spcPct val="120000"/>
              </a:lnSpc>
              <a:buNone/>
            </a:pPr>
            <a:r>
              <a:rPr lang="en-GB" sz="1400" dirty="0"/>
              <a:t>ONS - </a:t>
            </a:r>
            <a:r>
              <a:rPr lang="en-GB" sz="1400" dirty="0">
                <a:hlinkClick r:id="rId3"/>
              </a:rPr>
              <a:t>Quarterly economic commentary: April to June 2025</a:t>
            </a:r>
            <a:endParaRPr lang="en-GB" sz="1400" dirty="0"/>
          </a:p>
          <a:p>
            <a:pPr marL="0" indent="0">
              <a:lnSpc>
                <a:spcPct val="120000"/>
              </a:lnSpc>
              <a:buNone/>
            </a:pPr>
            <a:r>
              <a:rPr lang="en-GB" sz="1400" dirty="0"/>
              <a:t>ONS - </a:t>
            </a:r>
            <a:r>
              <a:rPr lang="en-GB" sz="1400" dirty="0">
                <a:hlinkClick r:id="rId4"/>
              </a:rPr>
              <a:t>Regional and subregional labour productivity, UK: 2023</a:t>
            </a:r>
            <a:endParaRPr lang="en-GB" sz="1400" dirty="0"/>
          </a:p>
          <a:p>
            <a:pPr marL="0" indent="0">
              <a:lnSpc>
                <a:spcPct val="120000"/>
              </a:lnSpc>
              <a:buNone/>
            </a:pPr>
            <a:r>
              <a:rPr lang="en-GB" sz="1400" dirty="0"/>
              <a:t>ONS - </a:t>
            </a:r>
            <a:r>
              <a:rPr lang="en-GB" sz="1400" dirty="0">
                <a:hlinkClick r:id="rId5"/>
              </a:rPr>
              <a:t>Sickness absence in the UK labour market</a:t>
            </a:r>
            <a:endParaRPr lang="en-GB" sz="1400" dirty="0"/>
          </a:p>
          <a:p>
            <a:pPr marL="0" indent="0">
              <a:lnSpc>
                <a:spcPct val="120000"/>
              </a:lnSpc>
              <a:buNone/>
            </a:pPr>
            <a:r>
              <a:rPr lang="en-GB" sz="1400" dirty="0"/>
              <a:t>ONS - </a:t>
            </a:r>
            <a:r>
              <a:rPr lang="en-GB" sz="1400" dirty="0">
                <a:hlinkClick r:id="rId6"/>
              </a:rPr>
              <a:t>Subnational indicators explorer</a:t>
            </a:r>
            <a:r>
              <a:rPr lang="en-GB" sz="1400" dirty="0"/>
              <a:t> (interactive tool)</a:t>
            </a:r>
          </a:p>
          <a:p>
            <a:pPr marL="0" indent="0">
              <a:lnSpc>
                <a:spcPct val="120000"/>
              </a:lnSpc>
              <a:buNone/>
            </a:pPr>
            <a:r>
              <a:rPr lang="en-GB" sz="1400" dirty="0"/>
              <a:t>ONS – </a:t>
            </a:r>
            <a:r>
              <a:rPr lang="en-GB" sz="1400" dirty="0">
                <a:hlinkClick r:id="rId7"/>
              </a:rPr>
              <a:t>Understanding the UK Economy</a:t>
            </a:r>
            <a:r>
              <a:rPr lang="en-GB" sz="1400" dirty="0"/>
              <a:t> (interactive dashboard)</a:t>
            </a:r>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9"/>
              </a:rPr>
              <a:t>UK Labour market overview</a:t>
            </a:r>
            <a:endParaRPr lang="en-GB" sz="1400" dirty="0"/>
          </a:p>
          <a:p>
            <a:pPr marL="0" indent="0">
              <a:lnSpc>
                <a:spcPct val="120000"/>
              </a:lnSpc>
              <a:buNone/>
            </a:pPr>
            <a:r>
              <a:rPr lang="en-GB" sz="1400" dirty="0"/>
              <a:t>ONS - </a:t>
            </a:r>
            <a:r>
              <a:rPr lang="en-GB" sz="1400" dirty="0">
                <a:hlinkClick r:id="rId10"/>
              </a:rPr>
              <a:t>UK Measures of National Well-being Dashboard</a:t>
            </a:r>
            <a:r>
              <a:rPr lang="en-GB" sz="1400" dirty="0"/>
              <a:t> (interactive dashboard)</a:t>
            </a:r>
          </a:p>
          <a:p>
            <a:pPr marL="0" indent="0">
              <a:lnSpc>
                <a:spcPct val="120000"/>
              </a:lnSpc>
              <a:buNone/>
            </a:pPr>
            <a:r>
              <a:rPr lang="en-GB" sz="1400" dirty="0"/>
              <a:t>ONS – </a:t>
            </a:r>
            <a:r>
              <a:rPr lang="en-GB" sz="1400" dirty="0">
                <a:hlinkClick r:id="rId11"/>
              </a:rPr>
              <a:t>Visualising people flows</a:t>
            </a:r>
            <a:r>
              <a:rPr lang="en-GB" sz="1400" dirty="0"/>
              <a:t> (interactive map)</a:t>
            </a:r>
          </a:p>
          <a:p>
            <a:pPr marL="0" indent="0">
              <a:lnSpc>
                <a:spcPct val="120000"/>
              </a:lnSpc>
              <a:buNone/>
            </a:pPr>
            <a:r>
              <a:rPr lang="en-GB" sz="1400" dirty="0"/>
              <a:t>ONS - </a:t>
            </a:r>
            <a:r>
              <a:rPr lang="en-GB" sz="1400" dirty="0">
                <a:hlinkClick r:id="rId12"/>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3"/>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4"/>
              </a:rPr>
              <a:t>Young people from disadvantaged backgrounds feel less in control of their futures</a:t>
            </a:r>
            <a:r>
              <a:rPr lang="en-GB" sz="1400" dirty="0"/>
              <a:t>’ (article)</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5008350"/>
          </a:xfrm>
          <a:solidFill>
            <a:schemeClr val="bg1"/>
          </a:solidFill>
        </p:spPr>
        <p:txBody>
          <a:bodyPr numCol="1">
            <a:noAutofit/>
          </a:bodyPr>
          <a:lstStyle/>
          <a:p>
            <a:pPr marL="0" indent="0">
              <a:lnSpc>
                <a:spcPct val="120000"/>
              </a:lnSpc>
              <a:buNone/>
            </a:pPr>
            <a:r>
              <a:rPr lang="en-GB" sz="1400" dirty="0"/>
              <a:t>The Policy Institute - </a:t>
            </a:r>
            <a:r>
              <a:rPr lang="en-GB" sz="1400" dirty="0">
                <a:hlinkClick r:id="rId2"/>
              </a:rPr>
              <a:t>Experiencing the cost-of-living crisis:  the impact on mental health </a:t>
            </a:r>
            <a:r>
              <a:rPr lang="en-GB" sz="1400" dirty="0"/>
              <a:t>(report) </a:t>
            </a:r>
          </a:p>
          <a:p>
            <a:pPr marL="0" indent="0">
              <a:lnSpc>
                <a:spcPct val="120000"/>
              </a:lnSpc>
              <a:buNone/>
            </a:pPr>
            <a:r>
              <a:rPr lang="en-GB" sz="1400" dirty="0"/>
              <a:t>The Productivity Institute - </a:t>
            </a:r>
            <a:r>
              <a:rPr lang="en-GB" sz="1400" dirty="0">
                <a:hlinkClick r:id="rId3"/>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4"/>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5"/>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6"/>
              </a:rPr>
              <a:t>What explains the UK’s productivity problem?</a:t>
            </a:r>
            <a:endParaRPr lang="en-GB" sz="1400" dirty="0"/>
          </a:p>
          <a:p>
            <a:pPr marL="0" indent="0">
              <a:lnSpc>
                <a:spcPct val="120000"/>
              </a:lnSpc>
              <a:buNone/>
            </a:pPr>
            <a:r>
              <a:rPr lang="en-GB" sz="1400" dirty="0"/>
              <a:t>Resolution Foundation - </a:t>
            </a:r>
            <a:r>
              <a:rPr lang="en-GB" sz="1400" dirty="0">
                <a:hlinkClick r:id="rId7"/>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8"/>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9"/>
              </a:rPr>
              <a:t>Housing outlook </a:t>
            </a:r>
            <a:r>
              <a:rPr lang="en-GB" sz="1400" dirty="0"/>
              <a:t>(briefing papers)</a:t>
            </a:r>
          </a:p>
          <a:p>
            <a:pPr marL="0" indent="0">
              <a:lnSpc>
                <a:spcPct val="120000"/>
              </a:lnSpc>
              <a:buNone/>
            </a:pPr>
            <a:r>
              <a:rPr lang="en-GB" sz="1400" dirty="0"/>
              <a:t>Resolution Foundation - </a:t>
            </a:r>
            <a:r>
              <a:rPr lang="en-GB" sz="1400" dirty="0">
                <a:hlinkClick r:id="rId10"/>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1"/>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12"/>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13"/>
              </a:rPr>
              <a:t>Shared prosperity: What would it take to see a return to rising living standards for all?</a:t>
            </a:r>
            <a:r>
              <a:rPr lang="en-GB" sz="1400" dirty="0">
                <a:hlinkClick r:id="rId14"/>
              </a:rPr>
              <a:t> </a:t>
            </a:r>
            <a:r>
              <a:rPr lang="en-GB" sz="1400" dirty="0"/>
              <a:t>(webinar)</a:t>
            </a:r>
          </a:p>
          <a:p>
            <a:pPr marL="0" indent="0">
              <a:lnSpc>
                <a:spcPct val="120000"/>
              </a:lnSpc>
              <a:buNone/>
            </a:pPr>
            <a:r>
              <a:rPr lang="en-GB" sz="1400" dirty="0"/>
              <a:t>Resolution Foundation – </a:t>
            </a:r>
            <a:r>
              <a:rPr lang="en-GB" sz="1400" dirty="0">
                <a:hlinkClick r:id="rId15"/>
              </a:rPr>
              <a:t>The 2030 Enquiry:  The final report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3"/>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4"/>
              </a:rPr>
              <a:t>Financial Resilience Report 2025 </a:t>
            </a:r>
            <a:r>
              <a:rPr lang="en-GB" sz="1400" dirty="0"/>
              <a:t>(report)</a:t>
            </a:r>
          </a:p>
          <a:p>
            <a:pPr marL="0" indent="0">
              <a:lnSpc>
                <a:spcPct val="120000"/>
              </a:lnSpc>
              <a:buNone/>
            </a:pPr>
            <a:r>
              <a:rPr lang="en-GB" sz="1400" dirty="0"/>
              <a:t>Royal Society for Public Health </a:t>
            </a:r>
            <a:r>
              <a:rPr lang="en-GB" sz="1400" dirty="0">
                <a:hlinkClick r:id="rId5"/>
              </a:rPr>
              <a:t>- 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6"/>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7"/>
              </a:rPr>
              <a:t>Rural Cost of Living Survey 2023: Final Report </a:t>
            </a:r>
            <a:r>
              <a:rPr lang="en-GB" sz="1400" dirty="0"/>
              <a:t>(report) </a:t>
            </a:r>
          </a:p>
          <a:p>
            <a:pPr marL="0" indent="0">
              <a:lnSpc>
                <a:spcPct val="120000"/>
              </a:lnSpc>
              <a:buNone/>
            </a:pPr>
            <a:r>
              <a:rPr lang="en-GB" sz="1400" dirty="0"/>
              <a:t>RSN – </a:t>
            </a:r>
            <a:r>
              <a:rPr lang="en-GB" sz="1400" dirty="0">
                <a:hlinkClick r:id="rId8"/>
              </a:rPr>
              <a:t>Winning the Rural Vote:  Rural Economies </a:t>
            </a:r>
            <a:r>
              <a:rPr lang="en-GB" sz="1400" dirty="0"/>
              <a:t>(report chapter)</a:t>
            </a:r>
          </a:p>
          <a:p>
            <a:pPr marL="0" indent="0">
              <a:lnSpc>
                <a:spcPct val="120000"/>
              </a:lnSpc>
              <a:buNone/>
            </a:pPr>
            <a:r>
              <a:rPr lang="en-GB" sz="1400" dirty="0"/>
              <a:t>RSN – </a:t>
            </a:r>
            <a:r>
              <a:rPr lang="en-GB" sz="1400" dirty="0">
                <a:hlinkClick r:id="rId9"/>
              </a:rPr>
              <a:t>Economy Insights</a:t>
            </a:r>
            <a:endParaRPr lang="en-GB" sz="1400" dirty="0"/>
          </a:p>
          <a:p>
            <a:pPr marL="0" indent="0">
              <a:lnSpc>
                <a:spcPct val="120000"/>
              </a:lnSpc>
              <a:buNone/>
            </a:pPr>
            <a:r>
              <a:rPr lang="en-GB" sz="1400" dirty="0"/>
              <a:t>RSN – </a:t>
            </a:r>
            <a:r>
              <a:rPr lang="en-GB" sz="1400" dirty="0">
                <a:hlinkClick r:id="rId10"/>
              </a:rPr>
              <a:t>Addressing the unique challenge of fuel poverty in rural areas</a:t>
            </a:r>
            <a:endParaRPr lang="en-GB" sz="1400" dirty="0"/>
          </a:p>
          <a:p>
            <a:pPr marL="0" indent="0">
              <a:lnSpc>
                <a:spcPct val="120000"/>
              </a:lnSpc>
              <a:buNone/>
            </a:pPr>
            <a:r>
              <a:rPr lang="en-GB" sz="1400" dirty="0"/>
              <a:t>Savills – </a:t>
            </a:r>
            <a:r>
              <a:rPr lang="en-GB" sz="1400" dirty="0">
                <a:hlinkClick r:id="rId11"/>
              </a:rPr>
              <a:t>UK housing market update November 2025 </a:t>
            </a:r>
            <a:r>
              <a:rPr lang="en-GB" sz="1400" dirty="0"/>
              <a:t>(monthly report)</a:t>
            </a:r>
          </a:p>
          <a:p>
            <a:pPr marL="0" indent="0">
              <a:lnSpc>
                <a:spcPct val="120000"/>
              </a:lnSpc>
              <a:buNone/>
            </a:pPr>
            <a:r>
              <a:rPr lang="en-GB" sz="1400" dirty="0"/>
              <a:t>Social Metrics Commission </a:t>
            </a:r>
            <a:r>
              <a:rPr lang="en-GB" sz="1400" dirty="0">
                <a:hlinkClick r:id="rId12"/>
              </a:rPr>
              <a:t>- 2024 report</a:t>
            </a:r>
            <a:r>
              <a:rPr lang="en-GB" sz="1400" dirty="0"/>
              <a:t> (poverty report)</a:t>
            </a:r>
          </a:p>
          <a:p>
            <a:pPr marL="0" indent="0">
              <a:lnSpc>
                <a:spcPct val="120000"/>
              </a:lnSpc>
              <a:buNone/>
            </a:pPr>
            <a:r>
              <a:rPr lang="en-GB" sz="1400" dirty="0"/>
              <a:t>Social Mobility Commission - </a:t>
            </a:r>
            <a:r>
              <a:rPr lang="en-GB" sz="1400" dirty="0">
                <a:hlinkClick r:id="rId13"/>
              </a:rPr>
              <a:t>State of the Nation 2024</a:t>
            </a:r>
            <a:r>
              <a:rPr lang="en-GB" sz="1400" dirty="0"/>
              <a:t> (report)</a:t>
            </a:r>
          </a:p>
          <a:p>
            <a:pPr marL="0" indent="0">
              <a:lnSpc>
                <a:spcPct val="120000"/>
              </a:lnSpc>
              <a:buNone/>
            </a:pPr>
            <a:r>
              <a:rPr lang="en-GB" sz="1400" dirty="0"/>
              <a:t>Social Mobility Commission - </a:t>
            </a:r>
            <a:r>
              <a:rPr lang="en-GB" sz="1400" dirty="0">
                <a:hlinkClick r:id="rId14"/>
              </a:rPr>
              <a:t>Innovation, investment and inclusion: a framework for regional renewal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7"/>
            <a:ext cx="11811570" cy="5280493"/>
          </a:xfrm>
          <a:solidFill>
            <a:schemeClr val="bg1"/>
          </a:solidFill>
        </p:spPr>
        <p:txBody>
          <a:bodyPr numCol="1">
            <a:noAutofit/>
          </a:bodyPr>
          <a:lstStyle/>
          <a:p>
            <a:pPr marL="0" indent="0">
              <a:lnSpc>
                <a:spcPct val="120000"/>
              </a:lnSpc>
              <a:buNone/>
            </a:pPr>
            <a:r>
              <a:rPr lang="en-GB" sz="1400" dirty="0"/>
              <a:t>The Society of Occupational Medicine - </a:t>
            </a:r>
            <a:r>
              <a:rPr lang="en-GB" sz="1400" dirty="0">
                <a:hlinkClick r:id="rId2"/>
              </a:rPr>
              <a:t>Understanding recent trends in ill health-driven fallout from the UK job market</a:t>
            </a:r>
            <a:r>
              <a:rPr lang="en-GB" sz="1400" dirty="0"/>
              <a:t> (report)</a:t>
            </a:r>
          </a:p>
          <a:p>
            <a:pPr marL="0" indent="0">
              <a:lnSpc>
                <a:spcPct val="120000"/>
              </a:lnSpc>
              <a:buNone/>
            </a:pPr>
            <a:r>
              <a:rPr lang="en-GB" sz="1400" dirty="0"/>
              <a:t>Trussell Trust – </a:t>
            </a:r>
            <a:r>
              <a:rPr lang="en-GB" sz="1400" dirty="0">
                <a:hlinkClick r:id="rId3"/>
              </a:rPr>
              <a:t>Hunger in the UK 2025 </a:t>
            </a:r>
            <a:r>
              <a:rPr lang="en-GB" sz="1400" dirty="0"/>
              <a:t>(report)</a:t>
            </a:r>
          </a:p>
          <a:p>
            <a:pPr marL="0" indent="0">
              <a:lnSpc>
                <a:spcPct val="120000"/>
              </a:lnSpc>
              <a:buNone/>
            </a:pPr>
            <a:r>
              <a:rPr lang="en-GB" sz="1400" dirty="0"/>
              <a:t>Trussel Trust - </a:t>
            </a:r>
            <a:r>
              <a:rPr lang="en-GB" sz="1400" dirty="0">
                <a:hlinkClick r:id="rId4"/>
              </a:rPr>
              <a:t>The Cost of Hunger and Hardship</a:t>
            </a:r>
            <a:r>
              <a:rPr lang="en-GB" sz="1400" dirty="0"/>
              <a:t> (report)</a:t>
            </a:r>
          </a:p>
          <a:p>
            <a:pPr marL="0" indent="0">
              <a:lnSpc>
                <a:spcPct val="120000"/>
              </a:lnSpc>
              <a:buNone/>
            </a:pPr>
            <a:r>
              <a:rPr lang="en-GB" sz="1400" dirty="0"/>
              <a:t>UK Finance – </a:t>
            </a:r>
            <a:r>
              <a:rPr lang="en-GB" sz="1400" dirty="0">
                <a:hlinkClick r:id="rId5"/>
              </a:rPr>
              <a:t>Monthly Economic Review </a:t>
            </a:r>
            <a:r>
              <a:rPr lang="en-GB" sz="1400" dirty="0"/>
              <a:t>(report)</a:t>
            </a:r>
          </a:p>
          <a:p>
            <a:pPr marL="0" indent="0">
              <a:lnSpc>
                <a:spcPct val="120000"/>
              </a:lnSpc>
              <a:buNone/>
            </a:pPr>
            <a:r>
              <a:rPr lang="en-GB" sz="1400" dirty="0"/>
              <a:t>Universities UK - </a:t>
            </a:r>
            <a:r>
              <a:rPr lang="en-GB" sz="1400" dirty="0">
                <a:hlinkClick r:id="rId6"/>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7"/>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8"/>
              </a:rPr>
              <a:t>UK adult food insecurity </a:t>
            </a:r>
            <a:r>
              <a:rPr lang="en-GB" sz="1400" dirty="0"/>
              <a:t>interactive map (2021)</a:t>
            </a:r>
          </a:p>
          <a:p>
            <a:pPr marL="0" indent="0">
              <a:lnSpc>
                <a:spcPct val="120000"/>
              </a:lnSpc>
              <a:buNone/>
            </a:pPr>
            <a:r>
              <a:rPr lang="en-GB" sz="1400" dirty="0"/>
              <a:t>University of York – </a:t>
            </a:r>
            <a:r>
              <a:rPr lang="en-GB" sz="1400" dirty="0">
                <a:hlinkClick r:id="rId9"/>
              </a:rPr>
              <a:t>Sticking Plasters and Systemic Solutions – cost of living responses in the UK</a:t>
            </a:r>
            <a:r>
              <a:rPr lang="en-GB" sz="1400" dirty="0"/>
              <a:t> (report)</a:t>
            </a:r>
          </a:p>
          <a:p>
            <a:pPr marL="0" indent="0">
              <a:lnSpc>
                <a:spcPct val="120000"/>
              </a:lnSpc>
              <a:buNone/>
            </a:pPr>
            <a:r>
              <a:rPr lang="en-GB" sz="1400" dirty="0"/>
              <a:t>Wiley Online Library – Lomax, N. </a:t>
            </a:r>
            <a:r>
              <a:rPr lang="en-GB" sz="1400" i="1" dirty="0"/>
              <a:t>et al</a:t>
            </a:r>
            <a:r>
              <a:rPr lang="en-GB" sz="1400" dirty="0"/>
              <a:t>, ‘</a:t>
            </a:r>
            <a:r>
              <a:rPr lang="en-GB" sz="1400" dirty="0">
                <a:hlinkClick r:id="rId10"/>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YouGov - </a:t>
            </a:r>
            <a:r>
              <a:rPr lang="en-GB" sz="1400" dirty="0">
                <a:hlinkClick r:id="rId11"/>
              </a:rPr>
              <a:t>How are Britons coping with the cost of living in March 2025?</a:t>
            </a:r>
            <a:endParaRPr lang="en-GB" sz="1400" dirty="0"/>
          </a:p>
          <a:p>
            <a:pPr marL="0" indent="0">
              <a:lnSpc>
                <a:spcPct val="120000"/>
              </a:lnSpc>
              <a:buNone/>
            </a:pPr>
            <a:r>
              <a:rPr lang="en-GB" sz="1400" dirty="0"/>
              <a:t>Youth Futures Foundation - </a:t>
            </a:r>
            <a:r>
              <a:rPr lang="en-GB" sz="1400" dirty="0">
                <a:hlinkClick r:id="rId12"/>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13"/>
              </a:rPr>
              <a:t>Rental Market Report September 2025 </a:t>
            </a:r>
            <a:r>
              <a:rPr lang="en-GB" sz="1400" dirty="0"/>
              <a:t>(report)</a:t>
            </a:r>
          </a:p>
          <a:p>
            <a:pPr marL="0" indent="0">
              <a:lnSpc>
                <a:spcPct val="120000"/>
              </a:lnSpc>
              <a:buNone/>
            </a:pPr>
            <a:r>
              <a:rPr lang="en-GB" sz="1400" dirty="0"/>
              <a:t>Zoopla - </a:t>
            </a:r>
            <a:r>
              <a:rPr lang="en-GB" sz="1400" dirty="0">
                <a:hlinkClick r:id="rId14"/>
              </a:rPr>
              <a:t>House Price Index: October 2025</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3.xml><?xml version="1.0" encoding="utf-8"?>
<ds:datastoreItem xmlns:ds="http://schemas.openxmlformats.org/officeDocument/2006/customXml" ds:itemID="{D30C635B-FBB1-44EF-A051-F27C2C3A0054}">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785528a6-32f5-452f-8308-80ce7c30b3ce"/>
    <ds:schemaRef ds:uri="http://schemas.microsoft.com/office/2006/documentManagement/types"/>
    <ds:schemaRef ds:uri="http://schemas.microsoft.com/office/2006/metadata/properties"/>
    <ds:schemaRef ds:uri="380969fb-86ba-427f-8d63-edb9920bc495"/>
  </ds:schemaRefs>
</ds:datastoreItem>
</file>

<file path=customXml/itemProps4.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1600</TotalTime>
  <Words>26750</Words>
  <Application>Microsoft Office PowerPoint</Application>
  <PresentationFormat>Widescreen</PresentationFormat>
  <Paragraphs>1378</Paragraphs>
  <Slides>87</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Herefordshire economy and cost-of-living compendium  December 2025  Herefordshire Council Intelligence Unit</vt:lpstr>
      <vt:lpstr>About this compendium</vt:lpstr>
      <vt:lpstr>Britain’s cost-of-living crisis: the story so far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5766</cp:revision>
  <dcterms:created xsi:type="dcterms:W3CDTF">2018-11-26T07:57:21Z</dcterms:created>
  <dcterms:modified xsi:type="dcterms:W3CDTF">2025-12-10T13:36:01Z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