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7"/>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 id="874" r:id="rId95"/>
    <p:sldId id="87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93447" autoAdjust="0"/>
  </p:normalViewPr>
  <p:slideViewPr>
    <p:cSldViewPr snapToGrid="0" snapToObjects="1">
      <p:cViewPr varScale="1">
        <p:scale>
          <a:sx n="49" d="100"/>
          <a:sy n="49" d="100"/>
        </p:scale>
        <p:origin x="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23/02/2026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52856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ons.gov.uk/businessindustryandtrade/business/activitysizeandlocation/bulletins/businessdemography/2024" TargetMode="Externa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ons.gov.uk/businessindustryandtrade/business/activitysizeandlocation/bulletins/businessdemography/2024" TargetMode="External"/><Relationship Id="rId1" Type="http://schemas.openxmlformats.org/officeDocument/2006/relationships/slideLayout" Target="../slideLayouts/slideLayout3.xml"/><Relationship Id="rId4" Type="http://schemas.openxmlformats.org/officeDocument/2006/relationships/hyperlink" Target="https://www.ons.gov.uk/businessindustryandtrade/business/activitysizeandlocation/datasets/businessdemographyreference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methodologies/howworkforcequalificationlevelsdifferacrossenglandandwalestechnicalannexcensus2021" TargetMode="External"/><Relationship Id="rId3" Type="http://schemas.openxmlformats.org/officeDocument/2006/relationships/hyperlink" Target="https://getfurther.org.uk/the-issue/"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omisweb.co.uk/datasets/apsnew" TargetMode="External"/><Relationship Id="rId5" Type="http://schemas.openxmlformats.org/officeDocument/2006/relationships/hyperlink" Target="https://www.ons.gov.uk/visualisations/censusworkforcequalifications/#E06000019" TargetMode="External"/><Relationship Id="rId4" Type="http://schemas.openxmlformats.org/officeDocument/2006/relationships/hyperlink" Target="https://ifs.org.uk/publications/education-inequalit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6" Type="http://schemas.openxmlformats.org/officeDocument/2006/relationships/hyperlink" Target="https://fingertips.phe.org.uk/search/neet#page/4/gid/1/pat/15/par/E92000001/ati/502/are/E06000019/iid/93203/age/174/sex/4/cat/-1/ctp/-1/yrr/1/cid/4/tbm/1" TargetMode="External"/><Relationship Id="rId5" Type="http://schemas.openxmlformats.org/officeDocument/2006/relationships/image" Target="../media/image33.png"/><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resolutionfoundation.org/publications/left-behind/?mc_cid=a778f17297&amp;mc_eid=3f126a93f1" TargetMode="External"/><Relationship Id="rId13" Type="http://schemas.openxmlformats.org/officeDocument/2006/relationships/hyperlink" Target="https://www.nomisweb.co.uk/reports/lmp/la/1946157169/report.aspx"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pwc.co.uk/services/economics/insights/economic-inactivity-report.html" TargetMode="External"/><Relationship Id="rId12"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15.xml"/><Relationship Id="rId16"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bulletins/uklabourmarket/latest"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nomisweb.co.uk/datasets/apsnew" TargetMode="External"/><Relationship Id="rId10" Type="http://schemas.openxmlformats.org/officeDocument/2006/relationships/hyperlink" Target="https://www.ons.gov.uk/visualisations/censusareachanges/E06000019/"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ippr.org/articles/working-well-a-plan-to-reduce-long-term-sickness-absence" TargetMode="External"/><Relationship Id="rId1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february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vingwage.org.uk/life-low-pension-growing-problem-financial-insecurity-retirement%C2%A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stat-xplore.dwp.gov.uk/webapi/jsf/login.xhtml" TargetMode="Externa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statistics/uk-house-price-index-for-december-2025/uk-house-price-index-summary-decem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hyperlink" Target="https://www.ons.gov.uk/visualisations/housingpriceslocal/E06000019/#house_price" TargetMode="External"/><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the-national-red-index-2025-negative-budget-households-face-a-debt-crisis/#h-which-households-are-facing-the-greatest-pressures" TargetMode="External"/><Relationship Id="rId7" Type="http://schemas.openxmlformats.org/officeDocument/2006/relationships/hyperlink" Target="https://www.ons.gov.uk/economy/inflationandpriceindices/bulletins/privaterentandhousepricesuk/february2026"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10" Type="http://schemas.openxmlformats.org/officeDocument/2006/relationships/hyperlink" Target="https://www.gov.uk/housing-benefit"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itizensadvice.org.uk/policy/publications/negative-budgets-data/#h-negative-budgets-by-constituency" TargetMode="External"/><Relationship Id="rId5" Type="http://schemas.openxmlformats.org/officeDocument/2006/relationships/hyperlink" Target="https://public.flourish.studio/story/2586672/" TargetMode="External"/><Relationship Id="rId4" Type="http://schemas.openxmlformats.org/officeDocument/2006/relationships/hyperlink" Target="https://www.health.org.uk/evidence-hub/money/anxiety-and-problem-deb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dp-2023-0104/"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bp-9602/"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6-the-essential-guide-to-understanding-poverty-in-the-uk#_-groups-with-unacceptably-high-rates-of-poverty"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wint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endchildpoverty.org.uk/child-poverty-2024/" TargetMode="External"/><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endchildpoverty.org.uk/child-poverty/" TargetMode="External"/><Relationship Id="rId5" Type="http://schemas.openxmlformats.org/officeDocument/2006/relationships/hyperlink" Target="https://endchildpoverty.org.uk/child-poverty-2025/" TargetMode="External"/><Relationship Id="rId4" Type="http://schemas.openxmlformats.org/officeDocument/2006/relationships/hyperlink" Target="https://www.jrf.org.uk/uk-poverty-2026-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dec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arnardos.org.uk/sites/default/files/2022-10/At%20what%20cost_impact%20of%20cost%20of%20living%20final%20report.pdf" TargetMode="External"/><Relationship Id="rId13" Type="http://schemas.openxmlformats.org/officeDocument/2006/relationships/hyperlink" Target="https://buttleuk.org/news/news-list/state-of-child-poverty-2024/"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csls.ca/ipm/48/Martin_Final.pdf?mc_cid=86bdc478c4&amp;mc_eid=3f126a93f1" TargetMode="External"/><Relationship Id="rId12" Type="http://schemas.openxmlformats.org/officeDocument/2006/relationships/hyperlink" Target="https://publications.parliament.uk/pa/cm5804/cmselect/cmyouth/cost-living-crisis-young-people/report.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ageuk.org.uk/siteassets/documents/reports-and-publications/reports-and-briefings/money-matters/poverty-and-financial-disadvantage-in-later-life-briefing-2024.pdf" TargetMode="External"/><Relationship Id="rId11" Type="http://schemas.openxmlformats.org/officeDocument/2006/relationships/hyperlink" Target="https://www.bacp.co.uk/media/20751/bacp-cost-of-living-report-2024.pdf" TargetMode="External"/><Relationship Id="rId5" Type="http://schemas.openxmlformats.org/officeDocument/2006/relationships/hyperlink" Target="https://www.ageuk.org.uk/siteassets/documents/reports-and-publications/reports-and-briefings/cost-of-living-report_0325.pdf" TargetMode="External"/><Relationship Id="rId10" Type="http://schemas.openxmlformats.org/officeDocument/2006/relationships/hyperlink" Target="https://www.realestate.bnpparibas.co.uk/insights/uk-economic-and-real-estate-briefing-february-2026" TargetMode="External"/><Relationship Id="rId4" Type="http://schemas.openxmlformats.org/officeDocument/2006/relationships/hyperlink" Target="https://acre.org.uk/briefing-the-cost-of-living-in-rural-areas/" TargetMode="External"/><Relationship Id="rId9" Type="http://schemas.openxmlformats.org/officeDocument/2006/relationships/hyperlink" Target="https://www.bi.team/publications/social-capital-in-the-united-kingdom/" TargetMode="External"/><Relationship Id="rId14" Type="http://schemas.openxmlformats.org/officeDocument/2006/relationships/hyperlink" Target="https://buttleuk.org/news/news-list/new-report-growing-up-in-poverty-exploring-the-education-gap/"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entreforcities.org/blog/why-growth-remains-the-only-lasting-answer-to-the-cost-of-living/" TargetMode="External"/><Relationship Id="rId13" Type="http://schemas.openxmlformats.org/officeDocument/2006/relationships/hyperlink" Target="https://www.centreforsocialjustice.org.uk/library/left-out" TargetMode="External"/><Relationship Id="rId3" Type="http://schemas.openxmlformats.org/officeDocument/2006/relationships/hyperlink" Target="https://www.carersuk.org/reports/state-of-caring-2025-the-cost-of-caring-the-impact-of-caring-across-carers-lives/" TargetMode="External"/><Relationship Id="rId7" Type="http://schemas.openxmlformats.org/officeDocument/2006/relationships/hyperlink" Target="https://www.centreforcities.org/wp-content/uploads/2024/07/Mission-accepted-July-2024.pdf" TargetMode="External"/><Relationship Id="rId12" Type="http://schemas.openxmlformats.org/officeDocument/2006/relationships/hyperlink" Target="https://endchildpoverty.org.uk/wp-content/uploads/2025/05/Local-indicators-of-child-poverty-after-housing-costs_2025_final-1.pdf" TargetMode="External"/><Relationship Id="rId2" Type="http://schemas.openxmlformats.org/officeDocument/2006/relationships/hyperlink" Target="https://www.placesforpeople.co.uk/media/iwankg34/digital-exclusion-and-the-cost-of-living-crisis-final-v2.pdf" TargetMode="External"/><Relationship Id="rId1" Type="http://schemas.openxmlformats.org/officeDocument/2006/relationships/slideLayout" Target="../slideLayouts/slideLayout3.xml"/><Relationship Id="rId6"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1" Type="http://schemas.openxmlformats.org/officeDocument/2006/relationships/hyperlink" Target="https://cebr.com/uk-economic-outlook/" TargetMode="External"/><Relationship Id="rId5" Type="http://schemas.openxmlformats.org/officeDocument/2006/relationships/hyperlink" Target="https://www.centreforcities.org/data/cost-of-living-tracker/" TargetMode="External"/><Relationship Id="rId10" Type="http://schemas.openxmlformats.org/officeDocument/2006/relationships/hyperlink" Target="https://cep.lse.ac.uk/_NEW/PUBLICATIONS/abstract.asp?index=11681" TargetMode="External"/><Relationship Id="rId4" Type="http://schemas.openxmlformats.org/officeDocument/2006/relationships/hyperlink" Target="https://ageing-better.org.uk/state-ageing-2025" TargetMode="External"/><Relationship Id="rId9" Type="http://schemas.openxmlformats.org/officeDocument/2006/relationships/hyperlink" Target="https://cep.lse.ac.uk/_NEW/PUBLICATIONS/abstract.asp?index=9873" TargetMode="External"/><Relationship Id="rId14" Type="http://schemas.openxmlformats.org/officeDocument/2006/relationships/hyperlink" Target="https://www.centreforsocialjustice.org.uk/library/two-nations"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childrenscommissioner.gov.uk/resource/growing-up-in-a-low-income-family-childrens-experiences/" TargetMode="External"/><Relationship Id="rId13" Type="http://schemas.openxmlformats.org/officeDocument/2006/relationships/hyperlink" Target="https://www.citizensadvice.org.uk/policy/publications/the-national-red-index-2025-negative-budget-households-face-a-debt-crisis/#h-executive-summary" TargetMode="External"/><Relationship Id="rId3"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7" Type="http://schemas.openxmlformats.org/officeDocument/2006/relationships/hyperlink" Target="https://www.childhoodtrust.org.uk/wp-content/uploads/2025/05/Impact-of-the-cost-of-living-crisis-with-children-with-SEND.-TCT-2023-1.pdf" TargetMode="External"/><Relationship Id="rId12" Type="http://schemas.openxmlformats.org/officeDocument/2006/relationships/hyperlink" Target="https://wearecitizensadvice.org.uk/living-on-empty-245f4b9acbe3" TargetMode="External"/><Relationship Id="rId2" Type="http://schemas.openxmlformats.org/officeDocument/2006/relationships/hyperlink" Target="https://www.centreforthrivingplaces.org/thriving-places-index/" TargetMode="External"/><Relationship Id="rId1" Type="http://schemas.openxmlformats.org/officeDocument/2006/relationships/slideLayout" Target="../slideLayouts/slideLayout3.xml"/><Relationship Id="rId6" Type="http://schemas.openxmlformats.org/officeDocument/2006/relationships/hyperlink" Target="https://cpag.org.uk/child-poverty/poverty-facts-and-figures" TargetMode="External"/><Relationship Id="rId11" Type="http://schemas.openxmlformats.org/officeDocument/2006/relationships/hyperlink" Target="https://assets.ctfassets.net/mfz4nbgura3g/38Ne2lxssqel1QkvlOqp9N/c5006780da1f13097b771db298c80d4f/Frozen_in_place_-_final_report__4_.pdf" TargetMode="External"/><Relationship Id="rId5" Type="http://schemas.openxmlformats.org/officeDocument/2006/relationships/hyperlink" Target="https://cpag.org.uk/news/cost-child-2025" TargetMode="External"/><Relationship Id="rId10" Type="http://schemas.openxmlformats.org/officeDocument/2006/relationships/hyperlink" Target="https://public.flourish.studio/story/2586672/" TargetMode="External"/><Relationship Id="rId4" Type="http://schemas.openxmlformats.org/officeDocument/2006/relationships/hyperlink" Target="https://www.cipd.org/uk/knowledge/reports/labour-market-outlook/" TargetMode="External"/><Relationship Id="rId9" Type="http://schemas.openxmlformats.org/officeDocument/2006/relationships/hyperlink" Target="https://capuk.org/about-us/policy-and-research/client-report-2025-no-time-to-lose" TargetMode="External"/><Relationship Id="rId14" Type="http://schemas.openxmlformats.org/officeDocument/2006/relationships/hyperlink" Target="https://www.theccc.org.uk/publication/progress-in-adapting-to-climate-change-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pi.org.uk/publications-and-research/how-can-we-reduce-food-poverty-for-under-fives/" TargetMode="External"/><Relationship Id="rId13" Type="http://schemas.openxmlformats.org/officeDocument/2006/relationships/hyperlink" Target="https://eciu.net/analysis/reports/2025/net-zero-economy-across-the-uk" TargetMode="External"/><Relationship Id="rId3" Type="http://schemas.openxmlformats.org/officeDocument/2006/relationships/hyperlink" Target="https://www.gov.uk/government/statistics/annual-fuel-poverty-statistics-report-2025" TargetMode="External"/><Relationship Id="rId7" Type="http://schemas.openxmlformats.org/officeDocument/2006/relationships/hyperlink" Target="https://www.gov.uk/government/publications/keep-britain-working-review-final-report/keep-britain-working-final-report#:~:text=There%20is%20broad%20recognition%20that,greater%20pressure%20on%20the%20NHS%20." TargetMode="External"/><Relationship Id="rId12" Type="http://schemas.openxmlformats.org/officeDocument/2006/relationships/hyperlink" Target="https://eciu.net/analysis/reports/2024/the-uks-net-zero-economy-2024" TargetMode="External"/><Relationship Id="rId2" Type="http://schemas.openxmlformats.org/officeDocument/2006/relationships/hyperlink" Target="https://www.co-operative.coop/media/news-releases/lack-of-social-mobility-costs-the-uk-economy-gbp19bn-a-year"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214409/rrep640.pdf" TargetMode="External"/><Relationship Id="rId11" Type="http://schemas.openxmlformats.org/officeDocument/2006/relationships/hyperlink" Target="https://endfurniturepoverty.org/research-campaigns/rebuilding-crisis-support-local-welfare-assistance/a-bleak-future-for-crisis-support-2023-24/" TargetMode="External"/><Relationship Id="rId5" Type="http://schemas.openxmlformats.org/officeDocument/2006/relationships/hyperlink" Target="https://www.gov.uk/government/collections/statistical-digest-of-rural-england" TargetMode="External"/><Relationship Id="rId10" Type="http://schemas.openxmlformats.org/officeDocument/2006/relationships/hyperlink" Target="https://endfurniturepoverty.org/research-campaigns/understanding-furniture-poverty/research-the-extent-of-furniture-poverty/" TargetMode="External"/><Relationship Id="rId4" Type="http://schemas.openxmlformats.org/officeDocument/2006/relationships/hyperlink" Target="https://www.gov.uk/government/statistics/united-kingdom-food-security-report-2024/united-kingdom-food-security-report-2024-theme-4-food-security-at-household-level" TargetMode="External"/><Relationship Id="rId9" Type="http://schemas.openxmlformats.org/officeDocument/2006/relationships/hyperlink" Target="https://endchildpoverty.org.uk/child-poverty-2025/" TargetMode="External"/><Relationship Id="rId14" Type="http://schemas.openxmlformats.org/officeDocument/2006/relationships/hyperlink" Target="https://eciu.net/analysis/reports/2025/embargoed-the-impact-of-climate-change-on-british-farms-and-farmers-mental-health"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foodfoundation.org.uk/initiatives/food-insecurity-tracking#tabs/Overview-of-surveys-" TargetMode="External"/><Relationship Id="rId13" Type="http://schemas.openxmlformats.org/officeDocument/2006/relationships/hyperlink" Target="https://www.greatermanchester-ca.gov.uk/what-we-do/digital/get-online-greater-manchester/greater-manchester-wide-support/digital-exclusion-risk-index-deri/" TargetMode="External"/><Relationship Id="rId3" Type="http://schemas.openxmlformats.org/officeDocument/2006/relationships/hyperlink" Target="https://www.enterpriseresearch.ac.uk/wp-content/uploads/2025/03/The-State-of-Small-Business-Britain-2024-Final-1.pdf?ct=t(EMAIL_CAMPAIGN_SSBB_2024)" TargetMode="External"/><Relationship Id="rId7" Type="http://schemas.openxmlformats.org/officeDocument/2006/relationships/hyperlink" Target="https://foodfoundation.org.uk/publication/broken-plate-2025" TargetMode="External"/><Relationship Id="rId12" Type="http://schemas.openxmlformats.org/officeDocument/2006/relationships/hyperlink" Target="https://www.goodthingsfoundation.org/policy-and-research/research-and-evidence/research-2024/deep-poverty-and-digital-exclusion.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foodfoundation.org.uk/sites/default/files/2023-12/Disabilities%20briefing_FINAL.pdf" TargetMode="External"/><Relationship Id="rId11" Type="http://schemas.openxmlformats.org/officeDocument/2006/relationships/hyperlink" Target="https://www.gamblingcommission.gov.uk/news/article/2024-gambling-survey-for-great-britain-published" TargetMode="External"/><Relationship Id="rId5" Type="http://schemas.openxmlformats.org/officeDocument/2006/relationships/hyperlink" Target="https://foodfoundation.org.uk/childrens-right2food-dashboard" TargetMode="External"/><Relationship Id="rId15" Type="http://schemas.openxmlformats.org/officeDocument/2006/relationships/hyperlink" Target="https://www.health.org.uk/evidence-hub/local-authority-dashboard?utm_source=ecomms&amp;utm_medium=email&amp;utm_campaign=local_authority_dashboard&amp;dm_i=4Y2,8LE65,63A02B,ZLWXI,1" TargetMode="External"/><Relationship Id="rId10" Type="http://schemas.openxmlformats.org/officeDocument/2006/relationships/hyperlink" Target="https://www.gamblingcommission.gov.uk/print/understanding-the-impact-of-increased-cost-of-living-on-gambling-behaviour" TargetMode="External"/><Relationship Id="rId4" Type="http://schemas.openxmlformats.org/officeDocument/2006/relationships/hyperlink" Target="https://www.fca.org.uk/publications/financial-lives/jan-2024-recontact-survey-summary" TargetMode="External"/><Relationship Id="rId9" Type="http://schemas.openxmlformats.org/officeDocument/2006/relationships/hyperlink" Target="https://www.food.gov.uk/research/consumer-interests-aka-wider-consumer-interests/consumer-insights-tracker#monthly-consumer-insights-tracker-reports" TargetMode="External"/><Relationship Id="rId14" Type="http://schemas.openxmlformats.org/officeDocument/2006/relationships/hyperlink" Target="https://www.hl.co.uk/features/5-to-thrive/savings-and-resilience-comparison-tool"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gov.uk/government/collections/uk-house-price-index-reports-2025" TargetMode="External"/><Relationship Id="rId13" Type="http://schemas.openxmlformats.org/officeDocument/2006/relationships/hyperlink" Target="https://researchbriefings.files.parliament.uk/documents/CBP-8585/CBP-8585.pdf" TargetMode="External"/><Relationship Id="rId3" Type="http://schemas.openxmlformats.org/officeDocument/2006/relationships/hyperlink" Target="https://www.health.org.uk/reports-and-analysis/analysis/mental-health-trends-among-working-age-people" TargetMode="External"/><Relationship Id="rId7" Type="http://schemas.openxmlformats.org/officeDocument/2006/relationships/hyperlink" Target="https://assets.publishing.service.gov.uk/media/696646bc99fbdc498faecd98/child-poverty-strategy.pdf" TargetMode="External"/><Relationship Id="rId12" Type="http://schemas.openxmlformats.org/officeDocument/2006/relationships/hyperlink" Target="https://researchbriefings.files.parliament.uk/documents/CBP-9040/CBP-9040.pdf" TargetMode="External"/><Relationship Id="rId2" Type="http://schemas.openxmlformats.org/officeDocument/2006/relationships/hyperlink" Target="https://www.health.org.uk/evidence-hub/money-and-resources/poverty/map-of-child-poverty" TargetMode="External"/><Relationship Id="rId1" Type="http://schemas.openxmlformats.org/officeDocument/2006/relationships/slideLayout" Target="../slideLayouts/slideLayout3.xml"/><Relationship Id="rId6" Type="http://schemas.openxmlformats.org/officeDocument/2006/relationships/hyperlink" Target="https://www.health.org.uk/features-and-opinion/blogs/unravelling-the-rise-in-mental-health-related-inactivity" TargetMode="External"/><Relationship Id="rId11" Type="http://schemas.openxmlformats.org/officeDocument/2006/relationships/hyperlink" Target="https://commonslibrary.parliament.uk/research-briefings/cbp-9491/" TargetMode="External"/><Relationship Id="rId5" Type="http://schemas.openxmlformats.org/officeDocument/2006/relationships/hyperlink" Target="https://www.mentalhealth.org.uk/sites/default/files/2025-11/MHF_TFR_Tackling_mental_health_delphi_study_report.pdf" TargetMode="External"/><Relationship Id="rId10" Type="http://schemas.openxmlformats.org/officeDocument/2006/relationships/hyperlink" Target="https://commonslibrary.parliament.uk/deep-material-poverty-how-many-children-are-going-without-essentials/"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commonslibrary.parliament.uk/research-briefings/cdp-2023-0104/" TargetMode="External"/><Relationship Id="rId14" Type="http://schemas.openxmlformats.org/officeDocument/2006/relationships/hyperlink" Target="https://commonslibrary.parliament.uk/research-briefings/cbp-92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commonslibrary.parliament.uk/research-briefings/cbp-10335/" TargetMode="External"/><Relationship Id="rId13" Type="http://schemas.openxmlformats.org/officeDocument/2006/relationships/hyperlink" Target="https://www.inkinddirect.org/news-press-resources/the-state-of-period-equity-in-the-uk" TargetMode="External"/><Relationship Id="rId3" Type="http://schemas.openxmlformats.org/officeDocument/2006/relationships/hyperlink" Target="https://commonslibrary.parliament.uk/research-briefings/cbp-9714/" TargetMode="External"/><Relationship Id="rId7" Type="http://schemas.openxmlformats.org/officeDocument/2006/relationships/hyperlink" Target="https://researchbriefings.files.parliament.uk/documents/SN07096/SN07096.pdf" TargetMode="External"/><Relationship Id="rId12" Type="http://schemas.openxmlformats.org/officeDocument/2006/relationships/hyperlink" Target="https://lordslibrary.parliament.uk/government-climate-policy-economic-impact/" TargetMode="External"/><Relationship Id="rId2" Type="http://schemas.openxmlformats.org/officeDocument/2006/relationships/hyperlink" Target="https://commonslibrary.parliament.uk/research-briefings/cbp-8730/"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sn06705/" TargetMode="External"/><Relationship Id="rId11" Type="http://schemas.openxmlformats.org/officeDocument/2006/relationships/hyperlink" Target="https://commonslibrary.parliament.uk/which-children-are-most-likely-to-be-in-poverty-in-the-uk/" TargetMode="External"/><Relationship Id="rId5" Type="http://schemas.openxmlformats.org/officeDocument/2006/relationships/hyperlink" Target="https://researchbriefings.files.parliament.uk/documents/CBP-7584/CBP-7584.pdf" TargetMode="External"/><Relationship Id="rId10" Type="http://schemas.openxmlformats.org/officeDocument/2006/relationships/hyperlink" Target="https://commonslibrary.parliament.uk/research-briefings/cbp-9428/" TargetMode="External"/><Relationship Id="rId4" Type="http://schemas.openxmlformats.org/officeDocument/2006/relationships/hyperlink" Target="https://commonslibrary.parliament.uk/research-briefings/cbp-10100/" TargetMode="External"/><Relationship Id="rId9" Type="http://schemas.openxmlformats.org/officeDocument/2006/relationships/hyperlink" Target="https://researchbriefings.files.parliament.uk/documents/SN06186/SN06186.pdf" TargetMode="External"/><Relationship Id="rId14" Type="http://schemas.openxmlformats.org/officeDocument/2006/relationships/hyperlink" Target="https://www.employment-studies.co.uk/system/files/resources/files/Commission%20for%20HWL%20job%20quality%20report_0.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ifs.org.uk/publications/how-have-pensioner-incomes-and-poverty-changed-recent-years?mc_cid=2233061850&amp;mc_eid=39f43342be" TargetMode="External"/><Relationship Id="rId13" Type="http://schemas.openxmlformats.org/officeDocument/2006/relationships/hyperlink" Target="https://ifs.org.uk/publications/seven-key-facts-about-uk-living-standards?mc_cid=32b3ff0441&amp;mc_eid=39f43342be" TargetMode="External"/><Relationship Id="rId3" Type="http://schemas.openxmlformats.org/officeDocument/2006/relationships/hyperlink" Target="https://ifs.org.uk/publications/do-disability-benefit-claims-rise-when-other-benefits-are-cut?mc_cid=4a23178e16&amp;mc_eid=3bd70722dd" TargetMode="External"/><Relationship Id="rId7" Type="http://schemas.openxmlformats.org/officeDocument/2006/relationships/hyperlink" Target="https://ifs.org.uk/publications/housing-quality-and-affordability-lower-income-households?mc_cid=5170e83b8a&amp;mc_eid=39f43342be" TargetMode="External"/><Relationship Id="rId12" Type="http://schemas.openxmlformats.org/officeDocument/2006/relationships/hyperlink" Target="https://ifs.org.uk/sites/default/files/2024-04/Recent-trends-in-and-the-outlook-for-health-related-benefits-IFS-Report-R311.pdf" TargetMode="External"/><Relationship Id="rId2" Type="http://schemas.openxmlformats.org/officeDocument/2006/relationships/hyperlink" Target="https://ifs.org.uk/publications/cheapflation-and-rise-inflation-inequality?mc_cid=6e6d95d302&amp;mc_eid=3bd70722dd" TargetMode="External"/><Relationship Id="rId1" Type="http://schemas.openxmlformats.org/officeDocument/2006/relationships/slideLayout" Target="../slideLayouts/slideLayout3.xml"/><Relationship Id="rId6" Type="http://schemas.openxmlformats.org/officeDocument/2006/relationships/hyperlink" Target="https://ifs.org.uk/publications/hotel-mum-and-dad-co-residence-parents-among-those-aged-25-34?mc_cid=11bfa3dcb9&amp;mc_eid=39f43342be" TargetMode="External"/><Relationship Id="rId11" Type="http://schemas.openxmlformats.org/officeDocument/2006/relationships/hyperlink" Target="https://ifs.org.uk/publications/move-how-young-peoples-mobility-responds-and-reinforces-geographical-inequalities?mc_cid=669fabf914&amp;mc_eid=39f43342be" TargetMode="External"/><Relationship Id="rId5" Type="http://schemas.openxmlformats.org/officeDocument/2006/relationships/hyperlink" Target="https://ifs.org.uk/publications/health-wealth-and-employment-run-state-pension-age?mc_cid=9b44c1dfa4&amp;mc_eid=39f43342be" TargetMode="External"/><Relationship Id="rId10" Type="http://schemas.openxmlformats.org/officeDocument/2006/relationships/hyperlink" Target="https://ifs.org.uk/publications/living-standards-last-election?mc_cid=c79514206f&amp;mc_eid=39f43342be" TargetMode="External"/><Relationship Id="rId4" Type="http://schemas.openxmlformats.org/officeDocument/2006/relationships/hyperlink" Target="https://ifs.org.uk/publications/green-budget-2025-full-report?mc_cid=ea383179dc&amp;mc_eid=3bd70722dd" TargetMode="External"/><Relationship Id="rId9" Type="http://schemas.openxmlformats.org/officeDocument/2006/relationships/hyperlink" Target="https://ifs.org.uk/living-standards-poverty-and-inequality-uk?mc_cid=c79514206f&amp;mc_eid=39f43342be" TargetMode="External"/><Relationship Id="rId14" Type="http://schemas.openxmlformats.org/officeDocument/2006/relationships/hyperlink" Target="https://ifs.org.uk/articles/tackling-regional-inequalities-lessons-new-research?mc_cid=3f22aa0c8c&amp;mc_eid=39f43342be"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3" Type="http://schemas.openxmlformats.org/officeDocument/2006/relationships/hyperlink" Target="https://learningandwork.org.uk/labour-market-briefing-january-2026/" TargetMode="External"/><Relationship Id="rId3" Type="http://schemas.openxmlformats.org/officeDocument/2006/relationships/hyperlink" Target="https://ifs.org.uk/publications/unemployment-benefits-and-household-spending-new-evidence-uk-bank-account-data?mc_cid=ad9960ec65&amp;mc_eid=39f43342be" TargetMode="External"/><Relationship Id="rId7" Type="http://schemas.openxmlformats.org/officeDocument/2006/relationships/hyperlink" Target="https://www.jrf.org.uk/cost-of-living" TargetMode="External"/><Relationship Id="rId12" Type="http://schemas.openxmlformats.org/officeDocument/2006/relationships/hyperlink" Target="https://kpmg.com/uk/en/insights/economics/uk-economic-outlook.html" TargetMode="External"/><Relationship Id="rId2" Type="http://schemas.openxmlformats.org/officeDocument/2006/relationships/hyperlink" Target="https://ifs.org.uk/publications/role-changing-health-rising-health-related-benefit-claims?mc_cid=baeac43e17&amp;mc_eid=3bd70722dd" TargetMode="External"/><Relationship Id="rId1" Type="http://schemas.openxmlformats.org/officeDocument/2006/relationships/slideLayout" Target="../slideLayouts/slideLayout3.xml"/><Relationship Id="rId6" Type="http://schemas.openxmlformats.org/officeDocument/2006/relationships/hyperlink" Target="https://www.jrf.org.uk/uk-poverty-2026-the-essential-guide-to-understanding-poverty-in-the-uk" TargetMode="External"/><Relationship Id="rId11" Type="http://schemas.openxmlformats.org/officeDocument/2006/relationships/hyperlink" Target="https://www.kingstrust.org.uk/about-us/news-views/youthindex2025" TargetMode="External"/><Relationship Id="rId5" Type="http://schemas.openxmlformats.org/officeDocument/2006/relationships/hyperlink" Target="https://jedhub.org/casestudy?year=2025&amp;region=Midlands" TargetMode="External"/><Relationship Id="rId10" Type="http://schemas.openxmlformats.org/officeDocument/2006/relationships/hyperlink" Target="https://www.kingsfund.org.uk/insight-and-analysis/long-reads/relationship-poverty-nhs-services" TargetMode="External"/><Relationship Id="rId4" Type="http://schemas.openxmlformats.org/officeDocument/2006/relationships/hyperlink" Target="https://www.instituteofhealthequity.org/resources-reports/fuel-poverty-cold-homes-and-health-inequalities-in-the-uk/read-the-report.pdf" TargetMode="External"/><Relationship Id="rId9" Type="http://schemas.openxmlformats.org/officeDocument/2006/relationships/hyperlink" Target="https://www.jrf.org.uk/deep-poverty-and-destitution/the-impact-of-hardship-on-primary-schools-and-primary-healthcare" TargetMode="External"/><Relationship Id="rId14" Type="http://schemas.openxmlformats.org/officeDocument/2006/relationships/hyperlink" Target="https://www.livingwage.org.uk/precarious-pay-and-uncertain-hours-insecure-work-uk-labour-market?mc_cid=fcfc23fce8&amp;mc_eid=3f126a93f1"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13" Type="http://schemas.openxmlformats.org/officeDocument/2006/relationships/hyperlink" Target="https://mentalhealth-uk.org/burnout/#section-5" TargetMode="External"/><Relationship Id="rId3" Type="http://schemas.openxmlformats.org/officeDocument/2006/relationships/hyperlink" Target="https://www.livingwage.org.uk/life-low-pension-growing-problem-financial-insecurity-retirement%C2%A0" TargetMode="External"/><Relationship Id="rId7" Type="http://schemas.openxmlformats.org/officeDocument/2006/relationships/hyperlink" Target="https://blogs.lse.ac.uk/politicsandpolicy/britain-is-falling-behind-the-us-and-productivity-is-largely-to-blame/" TargetMode="External"/><Relationship Id="rId12" Type="http://schemas.openxmlformats.org/officeDocument/2006/relationships/hyperlink" Target="https://www.mentalhealth.org.uk/sites/default/files/2023-01/MHF-cost-of-living-crisis-report-2023-01-12.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onlinelibrary.wiley.com/doi/10.1002/psp.70151?mc_cid=6dc40cff35&amp;mc_eid=3f126a93f1" TargetMode="External"/><Relationship Id="rId11" Type="http://schemas.openxmlformats.org/officeDocument/2006/relationships/hyperlink" Target="https://www.lboro.ac.uk/media/media/media-centre/images/press-releases/2025/CRSP%20-%20Poverty%20at%20the%20end%20of%20life%20in%202024.pdf" TargetMode="External"/><Relationship Id="rId5" Type="http://schemas.openxmlformats.org/officeDocument/2006/relationships/hyperlink" Target="https://lginform.local.gov.uk/" TargetMode="External"/><Relationship Id="rId10" Type="http://schemas.openxmlformats.org/officeDocument/2006/relationships/hyperlink" Target="https://www.lboro.ac.uk/research/crsp/our-research/" TargetMode="External"/><Relationship Id="rId4" Type="http://schemas.openxmlformats.org/officeDocument/2006/relationships/hyperlink" Target="2025%20Consumer%20Digital%20Index" TargetMode="External"/><Relationship Id="rId9" Type="http://schemas.openxmlformats.org/officeDocument/2006/relationships/hyperlink" Target="https://thinkhouse.org.uk/site/assets/files/3215/long0725.pdf" TargetMode="External"/><Relationship Id="rId14" Type="http://schemas.openxmlformats.org/officeDocument/2006/relationships/hyperlink" Target="https://mentalhealth-uk.org/blog/breaking-barriers-supporting-mental-health-to-boost-economic-growth/"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natcen.ac.uk/british-social-attitudes" TargetMode="External"/><Relationship Id="rId13" Type="http://schemas.openxmlformats.org/officeDocument/2006/relationships/hyperlink" Target="https://neweconomics.org/2025/05/whats-behind-the-rise-in-disability-benefit-claims" TargetMode="External"/><Relationship Id="rId3" Type="http://schemas.openxmlformats.org/officeDocument/2006/relationships/hyperlink" Target="https://midlandsengineobservatory.org/resources/" TargetMode="External"/><Relationship Id="rId7" Type="http://schemas.openxmlformats.org/officeDocument/2006/relationships/hyperlink" Target="https://natcen.ac.uk/publications/society-watch-2023-price-we-pay-social-impact-cost-living-crisis" TargetMode="External"/><Relationship Id="rId12" Type="http://schemas.openxmlformats.org/officeDocument/2006/relationships/hyperlink" Target="https://www.natwestgroup.com/news-and-insights/news-room/press-releases/financial-capability-and-learning/2024/jan/half-of-16-25-year-olds-in-the-uk-say-the-cost-of-living-crisis-.html" TargetMode="External"/><Relationship Id="rId2" Type="http://schemas.openxmlformats.org/officeDocument/2006/relationships/hyperlink" Target="https://midlandsengineobservatory.org/" TargetMode="External"/><Relationship Id="rId1" Type="http://schemas.openxmlformats.org/officeDocument/2006/relationships/slideLayout" Target="../slideLayouts/slideLayout3.xml"/><Relationship Id="rId6" Type="http://schemas.openxmlformats.org/officeDocument/2006/relationships/hyperlink" Target="https://www.collectivevoice.org.uk/wp-content/uploads/2024/02/Collective-Voice-Cost-of-living-briefing-FINAL.docx.pdf" TargetMode="External"/><Relationship Id="rId11" Type="http://schemas.openxmlformats.org/officeDocument/2006/relationships/hyperlink" Target="https://www.ncvo.org.uk/news-and-insights/news-index/uk-civil-society-almanac-2024/" TargetMode="External"/><Relationship Id="rId5" Type="http://schemas.openxmlformats.org/officeDocument/2006/relationships/hyperlink" Target="https://moneyadvicetrust.org/wp-content/uploads/2024/09/Money-Advice-Trust-Broken-Budgets.pdf" TargetMode="External"/><Relationship Id="rId10" Type="http://schemas.openxmlformats.org/officeDocument/2006/relationships/hyperlink" Target="https://niesr.ac.uk/reports/economic-outlook-winter-2026?utm_campaign=Winter%20Economic%20Outlooks&amp;utm_medium=email&amp;_hsenc=p2ANqtz-95X8hhrYlwFtYFY7z8jvoT2gP3T-ICqnS01pLgYecE45sppFz8PFOqUb5X9w5OdMlzQq1QQyE9oaXEBpg7EmCLRlyIkeJpt_xEBrgT8v66yjrZeyM&amp;_hsmi=402345618&amp;utm_content=402345618&amp;utm_source=hs_email" TargetMode="External"/><Relationship Id="rId4" Type="http://schemas.openxmlformats.org/officeDocument/2006/relationships/hyperlink" Target="https://www.gov.uk/government/statistics/english-housing-survey-2023-to-2024-experiences-of-the-housing-crisis/english-housing-survey-2023-to-2024-experiences-of-the-housing-crisis" TargetMode="External"/><Relationship Id="rId9" Type="http://schemas.openxmlformats.org/officeDocument/2006/relationships/hyperlink" Target="https://www.housing.org.uk/resources/rural-life-monitor-2024/" TargetMode="External"/><Relationship Id="rId14" Type="http://schemas.openxmlformats.org/officeDocument/2006/relationships/hyperlink" Target="https://www.ofcom.org.uk/siteassets/resources/documents/internet-based-services/technology/research-digital-disadvantage/a-demographic-deep-dive-into-internet-adoption-slide-deck.pdf?v=393693"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articles/childcareaccessibilitybyneighbourhood/2024-06-04" TargetMode="External"/><Relationship Id="rId13" Type="http://schemas.openxmlformats.org/officeDocument/2006/relationships/hyperlink" Target="https://www.ons.gov.uk/peoplepopulationandcommunity/educationandchildcare/articles/explorewhichtownsattractpeoplewithadvancededucation/2024-03-15" TargetMode="External"/><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7" Type="http://schemas.openxmlformats.org/officeDocument/2006/relationships/hyperlink" Target="https://www.ons.gov.uk/visualisations/censusworkforcequalifications/#E06000019" TargetMode="External"/><Relationship Id="rId12" Type="http://schemas.openxmlformats.org/officeDocument/2006/relationships/hyperlink" Target="https://explore-local-statistics.beta.ons.gov.uk/indicators" TargetMode="External"/><Relationship Id="rId2" Type="http://schemas.openxmlformats.org/officeDocument/2006/relationships/hyperlink" Target="https://analytics.phe.gov.uk/apps/health-inequalities-dashboard/"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census2021howhomesareheatedinyourarea/2023-01-05" TargetMode="External"/><Relationship Id="rId11" Type="http://schemas.openxmlformats.org/officeDocument/2006/relationships/hyperlink" Target="https://www.ons.gov.uk/economy/economicoutputandproductivity/output/bulletins/economicactivityandsocialchangeintheukrealtimeindicators/previousreleases" TargetMode="External"/><Relationship Id="rId5" Type="http://schemas.openxmlformats.org/officeDocument/2006/relationships/hyperlink" Target="https://www.ons.gov.uk/businessindustryandtrade/business/businessservices/bulletins/businessinsightsandimpactontheukeconomy/5february2026" TargetMode="External"/><Relationship Id="rId10"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4" Type="http://schemas.openxmlformats.org/officeDocument/2006/relationships/hyperlink" Target="https://www.ons.gov.uk/peoplepopulationandcommunity/populationandmigration/populationestimates/articles/buildacustomareaprofile/2023-01-17" TargetMode="External"/><Relationship Id="rId9" Type="http://schemas.openxmlformats.org/officeDocument/2006/relationships/hyperlink" Target="https://experience.arcgis.com/experience/a4af7f8f83e24639831594587d814443/?draft=true" TargetMode="External"/><Relationship Id="rId14" Type="http://schemas.openxmlformats.org/officeDocument/2006/relationships/hyperlink" Target="https://www.ons.gov.uk/visualisations/areas/E06000019/"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ons.gov.uk/economy/inflationandpriceindices/articles/housingpricesinyourarea/2024-03-20" TargetMode="External"/><Relationship Id="rId13" Type="http://schemas.openxmlformats.org/officeDocument/2006/relationships/hyperlink" Target="https://www.ons.gov.uk/economy/economicoutputandproductivity/publicservicesproductivity/bulletins/publicserviceproductivityquarterlyuk/apriltojune2025" TargetMode="External"/><Relationship Id="rId3" Type="http://schemas.openxmlformats.org/officeDocument/2006/relationships/hyperlink" Target="https://www.ons.gov.uk/peoplepopulationandcommunity/housing/articles/firsttimebuyermortgagesalesfellacrosslondonindecadeto2023/2025-03-06" TargetMode="External"/><Relationship Id="rId7" Type="http://schemas.openxmlformats.org/officeDocument/2006/relationships/hyperlink" Target="https://www.ons.gov.uk/economy/inflationandpriceindices" TargetMode="External"/><Relationship Id="rId12" Type="http://schemas.openxmlformats.org/officeDocument/2006/relationships/hyperlink" Target="https://www.ons.gov.uk/peoplepopulationandcommunity/housing/bulletins/privaterentalaffordabilityengland/2024" TargetMode="External"/><Relationship Id="rId2"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bulletins/householdcostsindicesforukhouseholdgroups/julytoseptember2025" TargetMode="External"/><Relationship Id="rId11" Type="http://schemas.openxmlformats.org/officeDocument/2006/relationships/hyperlink" Target="https://www.nomisweb.co.uk/reports/lmp/lad/1778384915/report.aspx" TargetMode="External"/><Relationship Id="rId5" Type="http://schemas.openxmlformats.org/officeDocument/2006/relationships/hyperlink" Target="https://www.ons.gov.uk/peoplepopulationandcommunity/healthandsocialcare/healthandwellbeing/bulletins/healthinengland/2015to2021" TargetMode="External"/><Relationship Id="rId10"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4"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9" Type="http://schemas.openxmlformats.org/officeDocument/2006/relationships/hyperlink" Target="https://www.ons.gov.uk/peoplepopulationandcommunity/housing/articles/howaremonthlymortgagerepaymentschangingingreatbritain/2023-03-08" TargetMode="External"/><Relationship Id="rId14" Type="http://schemas.openxmlformats.org/officeDocument/2006/relationships/hyperlink" Target="https://www.ons.gov.uk/economy/nationalaccounts/uksectoraccounts/articles/quarterlyeconomiccommentary/julytoseptember2025"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ons.gov.uk/peoplepopulationandcommunity/wellbeing/articles/ukmeasuresofnationalwellbeing/dashboard" TargetMode="External"/><Relationship Id="rId13" Type="http://schemas.openxmlformats.org/officeDocument/2006/relationships/hyperlink" Target="https://www.kcl.ac.uk/csmh/assets/esrc-csmh-cost-of-living-crisis-and-mental-health-report.pdf" TargetMode="External"/><Relationship Id="rId3" Type="http://schemas.openxmlformats.org/officeDocument/2006/relationships/hyperlink" Target="https://www.ons.gov.uk/employmentandlabourmarket/peopleinwork/labourproductivity/articles/sicknessabsenceinthelabourmarket/2023and2024" TargetMode="External"/><Relationship Id="rId7" Type="http://schemas.openxmlformats.org/officeDocument/2006/relationships/hyperlink" Target="https://www.ons.gov.uk/employmentandlabourmarket/peopleinwork/employmentandemployeetypes/bulletins/uklabourmarket/latest" TargetMode="External"/><Relationship Id="rId12" Type="http://schemas.openxmlformats.org/officeDocument/2006/relationships/hyperlink" Target="https://www.ons.gov.uk/peoplepopulationandcommunity/educationandchildcare/articles/youngpeoplefromdisadvantagedbackgroundsfeellessincontroloftheirfutures/2023-11-06" TargetMode="External"/><Relationship Id="rId2" Type="http://schemas.openxmlformats.org/officeDocument/2006/relationships/hyperlink" Target="https://www.ons.gov.uk/economy/economicoutputandproductivity/productivitymeasures/bulletins/regionalandsubregionallabourproductivityuk/2023"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ons.gov.uk/peoplepopulationandcommunity/housing/articles/whoismostexposedtorisinghousingcostsinenglandandwales/2024-04-25" TargetMode="External"/><Relationship Id="rId5" Type="http://schemas.openxmlformats.org/officeDocument/2006/relationships/hyperlink" Target="https://www.ons.gov.uk/economy/nationalaccounts/articles/dashboardunderstandingtheukeconomy/2017-02-22" TargetMode="External"/><Relationship Id="rId10" Type="http://schemas.openxmlformats.org/officeDocument/2006/relationships/hyperlink" Target="https://www.ons.gov.uk/employmentandlabourmarket/peopleinwork/employmentandemployeetypes/articles/whichskillsareemployersseekinginyourarea/2024-11-05" TargetMode="External"/><Relationship Id="rId4" Type="http://schemas.openxmlformats.org/officeDocument/2006/relationships/hyperlink" Target="https://www.ons.gov.uk/peoplepopulationandcommunity/wellbeing/articles/subnationalindicatorsexplorer/2022-01-06" TargetMode="External"/><Relationship Id="rId9" Type="http://schemas.openxmlformats.org/officeDocument/2006/relationships/hyperlink" Target="https://www.ons.gov.uk/visualisations/censusorigindestination/" TargetMode="External"/><Relationship Id="rId14" Type="http://schemas.openxmlformats.org/officeDocument/2006/relationships/hyperlink" Target="https://www.policywise.org.uk/news/new-policywise-report-reveals-sharp-rise-period-poverty-across-uk-and-ireland"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pwc.co.uk/services/economics/insights/economic-inactivity-report.html" TargetMode="External"/><Relationship Id="rId13" Type="http://schemas.openxmlformats.org/officeDocument/2006/relationships/hyperlink" Target="https://www.resolutionfoundation.org/publications/job-done/" TargetMode="External"/><Relationship Id="rId3" Type="http://schemas.openxmlformats.org/officeDocument/2006/relationships/hyperlink" Target="https://www.productivity.ac.uk/wp-content/uploads/2021/10/PIP010-Midlands-Productivity-Challenge-FINAL-070122.pdf" TargetMode="External"/><Relationship Id="rId7" Type="http://schemas.openxmlformats.org/officeDocument/2006/relationships/hyperlink" Target="https://www.publicfirst.co.uk/the-economic-opportunity-in-west-midlands.html" TargetMode="External"/><Relationship Id="rId12" Type="http://schemas.openxmlformats.org/officeDocument/2006/relationships/hyperlink" Target="https://www.resolutionfoundation.org/major-programme/housing-outlook/" TargetMode="External"/><Relationship Id="rId2" Type="http://schemas.openxmlformats.org/officeDocument/2006/relationships/hyperlink" Target="https://www.productivity.ac.uk/research/land-use-and-planning-reforms-strategic-context-challenges-and-policy-recommendations/" TargetMode="External"/><Relationship Id="rId1" Type="http://schemas.openxmlformats.org/officeDocument/2006/relationships/slideLayout" Target="../slideLayouts/slideLayout3.xml"/><Relationship Id="rId6" Type="http://schemas.openxmlformats.org/officeDocument/2006/relationships/hyperlink" Target="https://www.productivity.ac.uk/news/what-explains-the-uks-productivity-problem/" TargetMode="External"/><Relationship Id="rId11" Type="http://schemas.openxmlformats.org/officeDocument/2006/relationships/hyperlink" Target="https://www.resolutionfoundation.org/publications/the-living-standards-outlook-2025/" TargetMode="External"/><Relationship Id="rId5" Type="http://schemas.openxmlformats.org/officeDocument/2006/relationships/hyperlink" Target="https://www.productivity.ac.uk/the-productivity-lab/the-tpi-uk-itl3-productivity-scorecard-series/" TargetMode="External"/><Relationship Id="rId10" Type="http://schemas.openxmlformats.org/officeDocument/2006/relationships/hyperlink" Target="https://www.resolutionfoundation.org/publications/green-your-eats/" TargetMode="External"/><Relationship Id="rId4" Type="http://schemas.openxmlformats.org/officeDocument/2006/relationships/hyperlink" Target="https://www.productivity.ac.uk/research/the-midlands-2025/" TargetMode="External"/><Relationship Id="rId9" Type="http://schemas.openxmlformats.org/officeDocument/2006/relationships/hyperlink" Target="https://www.resolutionfoundation.org/publications/a-u-shaped-legacy/" TargetMode="External"/><Relationship Id="rId14" Type="http://schemas.openxmlformats.org/officeDocument/2006/relationships/hyperlink" Target="https://www.resolutionfoundation.org/publications/low-pay-britain-2025/?mc_cid=8a14f7b9f9&amp;mc_eid=3f126a93f1"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royallondon.com/guides-tools/cost-of-living/financial-resilience-report-2025/" TargetMode="External"/><Relationship Id="rId13" Type="http://schemas.openxmlformats.org/officeDocument/2006/relationships/hyperlink" Target="https://www.rsnonline.org.uk/tag/economy-insights" TargetMode="External"/><Relationship Id="rId3" Type="http://schemas.openxmlformats.org/officeDocument/2006/relationships/hyperlink" Target="https://www.resolutionfoundation.org/publications/new-year-outlook-2026/" TargetMode="External"/><Relationship Id="rId7" Type="http://schemas.openxmlformats.org/officeDocument/2006/relationships/hyperlink" Target="https://www.resolutionfoundation.org/publications/weve-only-just-begun/" TargetMode="External"/><Relationship Id="rId12" Type="http://schemas.openxmlformats.org/officeDocument/2006/relationships/hyperlink" Target="https://rsnonline.org.uk/images/manifesto-2023/rural-economies-chapter.pdf" TargetMode="External"/><Relationship Id="rId2" Type="http://schemas.openxmlformats.org/officeDocument/2006/relationships/hyperlink" Target="https://www.resolutionfoundation.org/publications/mountain-climbing/"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under-strain/" TargetMode="External"/><Relationship Id="rId11" Type="http://schemas.openxmlformats.org/officeDocument/2006/relationships/hyperlink" Target="https://www.rsnonline.org.uk/images/research/Cost-Living/Rural-Cost-Living.pdf" TargetMode="External"/><Relationship Id="rId5" Type="http://schemas.openxmlformats.org/officeDocument/2006/relationships/hyperlink" Target="https://economy2030.resolutionfoundation.org/wp-content/uploads/2023/12/Ending-stagnation-final-report.pdf" TargetMode="External"/><Relationship Id="rId10" Type="http://schemas.openxmlformats.org/officeDocument/2006/relationships/hyperlink" Target="https://acre.org.uk/wp-content/uploads/Reigniting-rural-futures-summary-report-FINAL.pdf" TargetMode="External"/><Relationship Id="rId4" Type="http://schemas.openxmlformats.org/officeDocument/2006/relationships/hyperlink" Target="https://www.resolutionfoundation.org/publications/the-power-of-place/" TargetMode="External"/><Relationship Id="rId9" Type="http://schemas.openxmlformats.org/officeDocument/2006/relationships/hyperlink" Target="https://www.rsph.org.uk/our-work/campaigns/our-health-the-price-we-will-pay-for-the-cost-of-living-crisis.html" TargetMode="External"/><Relationship Id="rId14" Type="http://schemas.openxmlformats.org/officeDocument/2006/relationships/hyperlink" Target="https://rsnonline.org.uk/addressing-the-unique-challenge-of-fuel-poverty-in-rural-are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90.xml.rels><?xml version="1.0" encoding="UTF-8" standalone="yes"?>
<Relationships xmlns="http://schemas.openxmlformats.org/package/2006/relationships"><Relationship Id="rId8" Type="http://schemas.openxmlformats.org/officeDocument/2006/relationships/hyperlink" Target="https://www.suttontrust.com/our-research/what-is-social-mobility/" TargetMode="External"/><Relationship Id="rId13" Type="http://schemas.openxmlformats.org/officeDocument/2006/relationships/hyperlink" Target="https://blog.bham.ac.uk/cityredi/category/west-midlands-weekly-economic-impact-monitor/" TargetMode="External"/><Relationship Id="rId3" Type="http://schemas.openxmlformats.org/officeDocument/2006/relationships/hyperlink" Target="https://socialmetricscommission.org.uk/social-metrics-commission-2024-report/" TargetMode="External"/><Relationship Id="rId7" Type="http://schemas.openxmlformats.org/officeDocument/2006/relationships/hyperlink" Target="https://www.som.org.uk/sites/som.org.uk/files/SOM_Deep_Dive_Research-compressed.pdf" TargetMode="External"/><Relationship Id="rId12" Type="http://schemas.openxmlformats.org/officeDocument/2006/relationships/hyperlink" Target="https://www.universitiesuk.ac.uk/latest/insights-and-analysis/graduate-outcomes-what-latest-data" TargetMode="External"/><Relationship Id="rId2" Type="http://schemas.openxmlformats.org/officeDocument/2006/relationships/hyperlink" Target="https://www.savills.co.uk/research_articles/229130/385659-0" TargetMode="External"/><Relationship Id="rId1" Type="http://schemas.openxmlformats.org/officeDocument/2006/relationships/slideLayout" Target="../slideLayouts/slideLayout3.xml"/><Relationship Id="rId6" Type="http://schemas.openxmlformats.org/officeDocument/2006/relationships/hyperlink" Target="https://socialmobility.independent-commission.uk/reports/investment-into-regions-and-social-mobility-report/" TargetMode="External"/><Relationship Id="rId11" Type="http://schemas.openxmlformats.org/officeDocument/2006/relationships/hyperlink" Target="https://www.ukfinance.org.uk/data-and-research/economic-insight" TargetMode="External"/><Relationship Id="rId5" Type="http://schemas.openxmlformats.org/officeDocument/2006/relationships/hyperlink" Target="https://social-mobility.data.gov.uk/social_mobility_by_area/205_regions/herefordshire,_county_of" TargetMode="External"/><Relationship Id="rId10" Type="http://schemas.openxmlformats.org/officeDocument/2006/relationships/hyperlink" Target="https://cms.trussell.org.uk/sites/default/files/2025-06/cost_of_hunger_and_hardship_june25.pdf" TargetMode="External"/><Relationship Id="rId4" Type="http://schemas.openxmlformats.org/officeDocument/2006/relationships/hyperlink" Target="https://socialmobility.independent-commission.uk/reports/state-of-the-nation-2025-the-evolving-story-of-social-mobility-in-the-uk/" TargetMode="External"/><Relationship Id="rId9" Type="http://schemas.openxmlformats.org/officeDocument/2006/relationships/hyperlink" Target="https://www.trussell.org.uk/news-and-research/publications/report/hunger-in-the-uk-2025" TargetMode="External"/><Relationship Id="rId14" Type="http://schemas.openxmlformats.org/officeDocument/2006/relationships/hyperlink" Target="https://shefuni.maps.arcgis.com/apps/instant/interactivelegend/index.html?appid=8be0cd9e18904c258afd3c959d6fc4d7"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rsnonline.org.uk/images/research/Cost-Living/Rural-Cost-Living.pdf" TargetMode="External"/><Relationship Id="rId7" Type="http://schemas.openxmlformats.org/officeDocument/2006/relationships/hyperlink" Target="https://business.zoopla.co.uk/zoopla-house-price-index" TargetMode="External"/><Relationship Id="rId2" Type="http://schemas.openxmlformats.org/officeDocument/2006/relationships/hyperlink" Target="https://www.york.ac.uk/policy-engine/cost-of-living/" TargetMode="External"/><Relationship Id="rId1" Type="http://schemas.openxmlformats.org/officeDocument/2006/relationships/slideLayout" Target="../slideLayouts/slideLayout3.xml"/><Relationship Id="rId6" Type="http://schemas.openxmlformats.org/officeDocument/2006/relationships/hyperlink" Target="https://www.zoopla.co.uk/discover/property-news/rental-market-report/" TargetMode="External"/><Relationship Id="rId5" Type="http://schemas.openxmlformats.org/officeDocument/2006/relationships/hyperlink" Target="https://youthfuturesfoundation.org/wp-content/uploads/2023/06/GJP-Youth-Pullout-Report_AW_No-Crops.pdf" TargetMode="External"/><Relationship Id="rId4" Type="http://schemas.openxmlformats.org/officeDocument/2006/relationships/hyperlink" Target="https://yougov.co.uk/politics/articles/53823-britons-and-the-cost-of-living-january-20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a:br>
            <a:r>
              <a:rPr lang="en-GB" sz="1800"/>
              <a:t>February</a:t>
            </a:r>
            <a:r>
              <a:rPr lang="en-GB" sz="2800"/>
              <a:t> </a:t>
            </a:r>
            <a:r>
              <a:rPr lang="en-GB" sz="1800" dirty="0"/>
              <a:t>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2" y="5901210"/>
            <a:ext cx="9592672"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5636773" cy="3644240"/>
          </a:xfrm>
          <a:prstGeom prst="rect">
            <a:avLst/>
          </a:prstGeom>
          <a:ln>
            <a:solidFill>
              <a:schemeClr val="tx1"/>
            </a:solidFill>
          </a:ln>
        </p:spPr>
      </p:pic>
      <p:sp>
        <p:nvSpPr>
          <p:cNvPr id="8" name="TextBox 7"/>
          <p:cNvSpPr txBox="1"/>
          <p:nvPr/>
        </p:nvSpPr>
        <p:spPr>
          <a:xfrm>
            <a:off x="45570" y="4734342"/>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5762798" y="1000274"/>
            <a:ext cx="5796500" cy="3644240"/>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059562" y="3243000"/>
            <a:ext cx="2499736"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711149" y="4734342"/>
            <a:ext cx="9435281" cy="2123658"/>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p>
          <a:p>
            <a:pPr marL="171450" indent="-171450">
              <a:buFont typeface="Arial" panose="020B0604020202020204" pitchFamily="34" charset="0"/>
              <a:buChar char="•"/>
            </a:pPr>
            <a:r>
              <a:rPr lang="en-GB" sz="1200" dirty="0"/>
              <a:t>Business birth, death and survival rates vary by industry, with the transport and storage (including postal) industry having had both the highest birth and death rates nationally since 2018 (</a:t>
            </a:r>
            <a:r>
              <a:rPr lang="en-GB" sz="1200" dirty="0">
                <a:hlinkClick r:id="rId6"/>
              </a:rPr>
              <a:t>ONS</a:t>
            </a:r>
            <a:r>
              <a:rPr lang="en-GB" sz="1200" dirty="0"/>
              <a:t>).  Business survivals are not necessarily good, as the continued survival of so-called ‘zombie companies’ inhibits productivity and growth.  Similarly, business deaths can be good for an economy if jobs and resources are recycled into more dynamic and productive firms.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89665" y="1019349"/>
            <a:ext cx="5401371" cy="4401205"/>
          </a:xfrm>
          <a:prstGeom prst="rect">
            <a:avLst/>
          </a:prstGeom>
          <a:noFill/>
          <a:ln w="38100">
            <a:solidFill>
              <a:schemeClr val="accent2"/>
            </a:solidFill>
          </a:ln>
        </p:spPr>
        <p:txBody>
          <a:bodyPr wrap="square" rtlCol="0">
            <a:spAutoFit/>
          </a:bodyPr>
          <a:lstStyle/>
          <a:p>
            <a:r>
              <a:rPr lang="en-GB" sz="1400" dirty="0"/>
              <a:t>In 2024, the West Midlands had the lowest 5-year business survival rate of any UK region (30.6%). There were 1,000 high-growth businesses in the West Midlands in 2024, up 4.2% from 2023 (</a:t>
            </a:r>
            <a:r>
              <a:rPr lang="en-GB" sz="1400" dirty="0">
                <a:hlinkClick r:id="rId2"/>
              </a:rPr>
              <a:t>ONS)</a:t>
            </a:r>
            <a:r>
              <a:rPr lang="en-GB" sz="1400" dirty="0"/>
              <a:t>.</a:t>
            </a:r>
          </a:p>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3"/>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404645" y="5838651"/>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Data last updated:  20 November 2025</a:t>
            </a:r>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89665" y="5396061"/>
            <a:ext cx="5401372" cy="1461939"/>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1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endParaRPr lang="en-GB" sz="1100" b="1" dirty="0">
              <a:solidFill>
                <a:schemeClr val="tx2"/>
              </a:solidFill>
            </a:endParaRP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February 2025 to January 2026 there were 37,062 job postings, of which 19,257 were unique.  The number of unique posting in January 2026 was slightly higher than in December 2025: 2,900 compared to 2,855 (revised), similar to a year ago (2,922 in January 2025) and remains well below the 5-year peak of 5,810 in June 2023.   </a:t>
            </a:r>
          </a:p>
          <a:p>
            <a:pPr marL="285750" indent="-285750">
              <a:lnSpc>
                <a:spcPct val="120000"/>
              </a:lnSpc>
              <a:buFont typeface="Arial" panose="020B0604020202020204" pitchFamily="34" charset="0"/>
              <a:buChar char="•"/>
            </a:pPr>
            <a:r>
              <a:rPr lang="en-US" sz="1200" dirty="0"/>
              <a:t>The top ten posted occupations (SOC 3 level) in the period from February 2025 to January 2026 were caring personal services (1,073 unique postings), other elementary service occupations (1,065), </a:t>
            </a:r>
            <a:r>
              <a:rPr lang="en-GB" sz="1200" dirty="0"/>
              <a:t>teaching professionals (995) and sales related occupations (834). </a:t>
            </a:r>
            <a:r>
              <a:rPr lang="en-US" sz="1200" dirty="0"/>
              <a:t>Top posted job titles in this period were support workers (504 unique postings), cleaners (271), production operatives (176) and health care assistants (147), </a:t>
            </a:r>
          </a:p>
        </p:txBody>
      </p:sp>
      <p:pic>
        <p:nvPicPr>
          <p:cNvPr id="9" name="Content Placeholder 8" descr="Line chart showing the five year trend in unique job postings in Herefordshire in the five years to January 2026.">
            <a:extLst>
              <a:ext uri="{FF2B5EF4-FFF2-40B4-BE49-F238E27FC236}">
                <a16:creationId xmlns:a16="http://schemas.microsoft.com/office/drawing/2014/main" id="{318812C9-5CE5-67E0-4BA0-3BC258D8861A}"/>
              </a:ext>
            </a:extLst>
          </p:cNvPr>
          <p:cNvPicPr>
            <a:picLocks noGrp="1" noChangeAspect="1"/>
          </p:cNvPicPr>
          <p:nvPr>
            <p:ph idx="1"/>
          </p:nvPr>
        </p:nvPicPr>
        <p:blipFill>
          <a:blip r:embed="rId3"/>
          <a:stretch>
            <a:fillRect/>
          </a:stretch>
        </p:blipFill>
        <p:spPr>
          <a:xfrm>
            <a:off x="5692473" y="1130686"/>
            <a:ext cx="6371727" cy="3059349"/>
          </a:xfrm>
          <a:solidFill>
            <a:schemeClr val="tx1"/>
          </a:solidFill>
          <a:ln>
            <a:solidFill>
              <a:schemeClr val="tx1"/>
            </a:solidFill>
          </a:ln>
        </p:spPr>
      </p:pic>
      <p:sp>
        <p:nvSpPr>
          <p:cNvPr id="7" name="TextBox 6"/>
          <p:cNvSpPr txBox="1"/>
          <p:nvPr/>
        </p:nvSpPr>
        <p:spPr>
          <a:xfrm>
            <a:off x="9551773" y="4348977"/>
            <a:ext cx="2547711"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13" name="Content Placeholder 12" descr="Chart showing top specialised (hard) skills in Herefordshire in the past 12 months to January 2026 - auditing, finance and continuous improvement process were the most in-demand.">
            <a:extLst>
              <a:ext uri="{FF2B5EF4-FFF2-40B4-BE49-F238E27FC236}">
                <a16:creationId xmlns:a16="http://schemas.microsoft.com/office/drawing/2014/main" id="{27E8B76B-5206-4C41-4F15-BC9F3B6DE07B}"/>
              </a:ext>
            </a:extLst>
          </p:cNvPr>
          <p:cNvPicPr>
            <a:picLocks noGrp="1" noChangeAspect="1"/>
          </p:cNvPicPr>
          <p:nvPr>
            <p:ph sz="half" idx="2"/>
          </p:nvPr>
        </p:nvPicPr>
        <p:blipFill>
          <a:blip r:embed="rId3"/>
          <a:stretch>
            <a:fillRect/>
          </a:stretch>
        </p:blipFill>
        <p:spPr>
          <a:xfrm>
            <a:off x="174031" y="1777949"/>
            <a:ext cx="6090933" cy="3477472"/>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6" name="Content Placeholder 15" descr="Chart showing quarter-on-quarter change in top ten hard skills for Herefordshire over the 12 months to January 2026.  While there was significant fluctuation throughout the period, auditing remained top throughout.">
            <a:extLst>
              <a:ext uri="{FF2B5EF4-FFF2-40B4-BE49-F238E27FC236}">
                <a16:creationId xmlns:a16="http://schemas.microsoft.com/office/drawing/2014/main" id="{944855F8-A3D9-78A4-8A3D-E3104D642697}"/>
              </a:ext>
            </a:extLst>
          </p:cNvPr>
          <p:cNvPicPr>
            <a:picLocks noGrp="1" noChangeAspect="1"/>
          </p:cNvPicPr>
          <p:nvPr>
            <p:ph sz="quarter" idx="4"/>
          </p:nvPr>
        </p:nvPicPr>
        <p:blipFill>
          <a:blip r:embed="rId4"/>
          <a:stretch>
            <a:fillRect/>
          </a:stretch>
        </p:blipFill>
        <p:spPr>
          <a:xfrm>
            <a:off x="6343190" y="1783859"/>
            <a:ext cx="5790226" cy="4406876"/>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February 2026 showing hiring intentions at historically low levels outside the pandemic and only 15% of employers anticipate significant recruitment difficulties in the next 6 months. 30% of employers reported hard-to-fill vacancies in the latest quarter with anticipated problems filling vacancies in the next 6 months remaining high among employers in compulsory education (72%), care and social work (62%), and healthcare (59%).</a:t>
            </a:r>
          </a:p>
          <a:p>
            <a:pPr>
              <a:lnSpc>
                <a:spcPct val="120000"/>
              </a:lnSpc>
            </a:pPr>
            <a:r>
              <a:rPr lang="en-GB" sz="1400" dirty="0"/>
              <a:t>There is no standard definition of a “hard-to-fill” vacancy and no equivalent survey to that undertaken by CIPD at local level, but the table shows those occupations (SOC 3 level) for the period February 2025 to January 2026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5" name="Table 4" descr="Table showing the hardest to fill vacancies in Herefordshire in the period February 2025 to January 2026.  The occupations that were hardest to fill (ordered by average posting intensity) were Health and Social Services Managers and Directors, Conservation and Environment Professionals, Therapy Professionals, Finance Professionals, Welfare Professionals, Regulatory Associate Professionals, Vehicle Trades, Skilled Metal, Electrical and Electronic Trades Supervisors, Caring Personal Services and Elementary Sales Occupations.">
            <a:extLst>
              <a:ext uri="{FF2B5EF4-FFF2-40B4-BE49-F238E27FC236}">
                <a16:creationId xmlns:a16="http://schemas.microsoft.com/office/drawing/2014/main" id="{D250A62D-1040-EB39-8C2C-DB2F0133DAFE}"/>
              </a:ext>
            </a:extLst>
          </p:cNvPr>
          <p:cNvGraphicFramePr>
            <a:graphicFrameLocks noGrp="1"/>
          </p:cNvGraphicFramePr>
          <p:nvPr>
            <p:extLst>
              <p:ext uri="{D42A27DB-BD31-4B8C-83A1-F6EECF244321}">
                <p14:modId xmlns:p14="http://schemas.microsoft.com/office/powerpoint/2010/main" val="1067036288"/>
              </p:ext>
            </p:extLst>
          </p:nvPr>
        </p:nvGraphicFramePr>
        <p:xfrm>
          <a:off x="4589914" y="1084638"/>
          <a:ext cx="7497065" cy="2610035"/>
        </p:xfrm>
        <a:graphic>
          <a:graphicData uri="http://schemas.openxmlformats.org/drawingml/2006/table">
            <a:tbl>
              <a:tblPr firstRow="1"/>
              <a:tblGrid>
                <a:gridCol w="3777038">
                  <a:extLst>
                    <a:ext uri="{9D8B030D-6E8A-4147-A177-3AD203B41FA5}">
                      <a16:colId xmlns:a16="http://schemas.microsoft.com/office/drawing/2014/main" val="3013803569"/>
                    </a:ext>
                  </a:extLst>
                </a:gridCol>
                <a:gridCol w="1240009">
                  <a:extLst>
                    <a:ext uri="{9D8B030D-6E8A-4147-A177-3AD203B41FA5}">
                      <a16:colId xmlns:a16="http://schemas.microsoft.com/office/drawing/2014/main" val="1025744370"/>
                    </a:ext>
                  </a:extLst>
                </a:gridCol>
                <a:gridCol w="1240009">
                  <a:extLst>
                    <a:ext uri="{9D8B030D-6E8A-4147-A177-3AD203B41FA5}">
                      <a16:colId xmlns:a16="http://schemas.microsoft.com/office/drawing/2014/main" val="3242414405"/>
                    </a:ext>
                  </a:extLst>
                </a:gridCol>
                <a:gridCol w="1240009">
                  <a:extLst>
                    <a:ext uri="{9D8B030D-6E8A-4147-A177-3AD203B41FA5}">
                      <a16:colId xmlns:a16="http://schemas.microsoft.com/office/drawing/2014/main" val="1398540613"/>
                    </a:ext>
                  </a:extLst>
                </a:gridCol>
              </a:tblGrid>
              <a:tr h="602315">
                <a:tc>
                  <a:txBody>
                    <a:bodyPr/>
                    <a:lstStyle/>
                    <a:p>
                      <a:pPr algn="l" fontAlgn="ctr">
                        <a:buNone/>
                      </a:pPr>
                      <a:r>
                        <a:rPr lang="en-GB" sz="10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Avg. Posting Intensity (Feb 2025 - Jan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Median Posting Duration from Feb 2025 - Jan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Unique Postings from Feb 2025 - Jan 2026</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2119394563"/>
                  </a:ext>
                </a:extLst>
              </a:tr>
              <a:tr h="200772">
                <a:tc>
                  <a:txBody>
                    <a:bodyPr/>
                    <a:lstStyle/>
                    <a:p>
                      <a:pPr algn="l" fontAlgn="ctr">
                        <a:buNone/>
                      </a:pPr>
                      <a:r>
                        <a:rPr lang="en-GB" sz="10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5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105</a:t>
                      </a:r>
                    </a:p>
                  </a:txBody>
                  <a:tcPr marL="6350" marR="6350" marT="6350" marB="0" anchor="ctr">
                    <a:lnL>
                      <a:noFill/>
                    </a:lnL>
                    <a:lnR>
                      <a:noFill/>
                    </a:lnR>
                    <a:lnT>
                      <a:noFill/>
                    </a:lnT>
                    <a:lnB>
                      <a:noFill/>
                    </a:lnB>
                    <a:noFill/>
                  </a:tcPr>
                </a:tc>
                <a:extLst>
                  <a:ext uri="{0D108BD9-81ED-4DB2-BD59-A6C34878D82A}">
                    <a16:rowId xmlns:a16="http://schemas.microsoft.com/office/drawing/2014/main" val="4137539033"/>
                  </a:ext>
                </a:extLst>
              </a:tr>
              <a:tr h="200772">
                <a:tc>
                  <a:txBody>
                    <a:bodyPr/>
                    <a:lstStyle/>
                    <a:p>
                      <a:pPr algn="l" fontAlgn="ctr">
                        <a:buNone/>
                      </a:pPr>
                      <a:r>
                        <a:rPr lang="en-GB" sz="10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11</a:t>
                      </a:r>
                    </a:p>
                  </a:txBody>
                  <a:tcPr marL="6350" marR="6350" marT="6350" marB="0" anchor="ctr">
                    <a:lnL>
                      <a:noFill/>
                    </a:lnL>
                    <a:lnR>
                      <a:noFill/>
                    </a:lnR>
                    <a:lnT>
                      <a:noFill/>
                    </a:lnT>
                    <a:lnB>
                      <a:noFill/>
                    </a:lnB>
                    <a:noFill/>
                  </a:tcPr>
                </a:tc>
                <a:extLst>
                  <a:ext uri="{0D108BD9-81ED-4DB2-BD59-A6C34878D82A}">
                    <a16:rowId xmlns:a16="http://schemas.microsoft.com/office/drawing/2014/main" val="3410494176"/>
                  </a:ext>
                </a:extLst>
              </a:tr>
              <a:tr h="200772">
                <a:tc>
                  <a:txBody>
                    <a:bodyPr/>
                    <a:lstStyle/>
                    <a:p>
                      <a:pPr algn="l" fontAlgn="ctr">
                        <a:buNone/>
                      </a:pPr>
                      <a:r>
                        <a:rPr lang="en-GB" sz="1000" b="0" i="0" u="none" strike="noStrike">
                          <a:effectLst/>
                          <a:latin typeface="Arial" panose="020B0604020202020204" pitchFamily="34" charset="0"/>
                        </a:rPr>
                        <a:t>Therapy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242</a:t>
                      </a:r>
                    </a:p>
                  </a:txBody>
                  <a:tcPr marL="6350" marR="6350" marT="6350" marB="0" anchor="ctr">
                    <a:lnL>
                      <a:noFill/>
                    </a:lnL>
                    <a:lnR>
                      <a:noFill/>
                    </a:lnR>
                    <a:lnT>
                      <a:noFill/>
                    </a:lnT>
                    <a:lnB>
                      <a:noFill/>
                    </a:lnB>
                    <a:noFill/>
                  </a:tcPr>
                </a:tc>
                <a:extLst>
                  <a:ext uri="{0D108BD9-81ED-4DB2-BD59-A6C34878D82A}">
                    <a16:rowId xmlns:a16="http://schemas.microsoft.com/office/drawing/2014/main" val="1910975220"/>
                  </a:ext>
                </a:extLst>
              </a:tr>
              <a:tr h="200772">
                <a:tc>
                  <a:txBody>
                    <a:bodyPr/>
                    <a:lstStyle/>
                    <a:p>
                      <a:pPr algn="l" fontAlgn="ctr">
                        <a:buNone/>
                      </a:pPr>
                      <a:r>
                        <a:rPr lang="en-GB" sz="10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296</a:t>
                      </a:r>
                    </a:p>
                  </a:txBody>
                  <a:tcPr marL="6350" marR="6350" marT="6350" marB="0" anchor="ctr">
                    <a:lnL>
                      <a:noFill/>
                    </a:lnL>
                    <a:lnR>
                      <a:noFill/>
                    </a:lnR>
                    <a:lnT>
                      <a:noFill/>
                    </a:lnT>
                    <a:lnB>
                      <a:noFill/>
                    </a:lnB>
                    <a:noFill/>
                  </a:tcPr>
                </a:tc>
                <a:extLst>
                  <a:ext uri="{0D108BD9-81ED-4DB2-BD59-A6C34878D82A}">
                    <a16:rowId xmlns:a16="http://schemas.microsoft.com/office/drawing/2014/main" val="1281838429"/>
                  </a:ext>
                </a:extLst>
              </a:tr>
              <a:tr h="200772">
                <a:tc>
                  <a:txBody>
                    <a:bodyPr/>
                    <a:lstStyle/>
                    <a:p>
                      <a:pPr algn="l" fontAlgn="ctr">
                        <a:buNone/>
                      </a:pP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760</a:t>
                      </a:r>
                    </a:p>
                  </a:txBody>
                  <a:tcPr marL="6350" marR="6350" marT="6350" marB="0" anchor="ctr">
                    <a:lnL>
                      <a:noFill/>
                    </a:lnL>
                    <a:lnR>
                      <a:noFill/>
                    </a:lnR>
                    <a:lnT>
                      <a:noFill/>
                    </a:lnT>
                    <a:lnB>
                      <a:noFill/>
                    </a:lnB>
                    <a:noFill/>
                  </a:tcPr>
                </a:tc>
                <a:extLst>
                  <a:ext uri="{0D108BD9-81ED-4DB2-BD59-A6C34878D82A}">
                    <a16:rowId xmlns:a16="http://schemas.microsoft.com/office/drawing/2014/main" val="39245784"/>
                  </a:ext>
                </a:extLst>
              </a:tr>
              <a:tr h="200772">
                <a:tc>
                  <a:txBody>
                    <a:bodyPr/>
                    <a:lstStyle/>
                    <a:p>
                      <a:pPr algn="l" fontAlgn="ctr">
                        <a:buNone/>
                      </a:pPr>
                      <a:r>
                        <a:rPr lang="en-GB" sz="10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96</a:t>
                      </a:r>
                    </a:p>
                  </a:txBody>
                  <a:tcPr marL="6350" marR="6350" marT="6350" marB="0" anchor="ctr">
                    <a:lnL>
                      <a:noFill/>
                    </a:lnL>
                    <a:lnR>
                      <a:noFill/>
                    </a:lnR>
                    <a:lnT>
                      <a:noFill/>
                    </a:lnT>
                    <a:lnB>
                      <a:noFill/>
                    </a:lnB>
                    <a:noFill/>
                  </a:tcPr>
                </a:tc>
                <a:extLst>
                  <a:ext uri="{0D108BD9-81ED-4DB2-BD59-A6C34878D82A}">
                    <a16:rowId xmlns:a16="http://schemas.microsoft.com/office/drawing/2014/main" val="1403493896"/>
                  </a:ext>
                </a:extLst>
              </a:tr>
              <a:tr h="200772">
                <a:tc>
                  <a:txBody>
                    <a:bodyPr/>
                    <a:lstStyle/>
                    <a:p>
                      <a:pPr algn="l" fontAlgn="ctr">
                        <a:buNone/>
                      </a:pPr>
                      <a:r>
                        <a:rPr lang="en-GB" sz="1000" b="0" i="0" u="none" strike="noStrike">
                          <a:effectLst/>
                          <a:latin typeface="Arial" panose="020B0604020202020204" pitchFamily="34" charset="0"/>
                        </a:rPr>
                        <a:t>Vehicle Trades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146</a:t>
                      </a:r>
                    </a:p>
                  </a:txBody>
                  <a:tcPr marL="6350" marR="6350" marT="6350" marB="0" anchor="ctr">
                    <a:lnL>
                      <a:noFill/>
                    </a:lnL>
                    <a:lnR>
                      <a:noFill/>
                    </a:lnR>
                    <a:lnT>
                      <a:noFill/>
                    </a:lnT>
                    <a:lnB>
                      <a:noFill/>
                    </a:lnB>
                    <a:noFill/>
                  </a:tcPr>
                </a:tc>
                <a:extLst>
                  <a:ext uri="{0D108BD9-81ED-4DB2-BD59-A6C34878D82A}">
                    <a16:rowId xmlns:a16="http://schemas.microsoft.com/office/drawing/2014/main" val="18249613"/>
                  </a:ext>
                </a:extLst>
              </a:tr>
              <a:tr h="200772">
                <a:tc>
                  <a:txBody>
                    <a:bodyPr/>
                    <a:lstStyle/>
                    <a:p>
                      <a:pPr algn="l" fontAlgn="ctr">
                        <a:buNone/>
                      </a:pPr>
                      <a:r>
                        <a:rPr lang="en-GB" sz="10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72</a:t>
                      </a:r>
                    </a:p>
                  </a:txBody>
                  <a:tcPr marL="6350" marR="6350" marT="6350" marB="0" anchor="ctr">
                    <a:lnL>
                      <a:noFill/>
                    </a:lnL>
                    <a:lnR>
                      <a:noFill/>
                    </a:lnR>
                    <a:lnT>
                      <a:noFill/>
                    </a:lnT>
                    <a:lnB>
                      <a:noFill/>
                    </a:lnB>
                    <a:noFill/>
                  </a:tcPr>
                </a:tc>
                <a:extLst>
                  <a:ext uri="{0D108BD9-81ED-4DB2-BD59-A6C34878D82A}">
                    <a16:rowId xmlns:a16="http://schemas.microsoft.com/office/drawing/2014/main" val="3462250010"/>
                  </a:ext>
                </a:extLst>
              </a:tr>
              <a:tr h="200772">
                <a:tc>
                  <a:txBody>
                    <a:bodyPr/>
                    <a:lstStyle/>
                    <a:p>
                      <a:pPr algn="l" fontAlgn="ctr">
                        <a:buNone/>
                      </a:pPr>
                      <a:r>
                        <a:rPr lang="en-GB" sz="10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24</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1,073</a:t>
                      </a:r>
                    </a:p>
                  </a:txBody>
                  <a:tcPr marL="6350" marR="6350" marT="6350" marB="0" anchor="ctr">
                    <a:lnL>
                      <a:noFill/>
                    </a:lnL>
                    <a:lnR>
                      <a:noFill/>
                    </a:lnR>
                    <a:lnT>
                      <a:noFill/>
                    </a:lnT>
                    <a:lnB>
                      <a:noFill/>
                    </a:lnB>
                    <a:noFill/>
                  </a:tcPr>
                </a:tc>
                <a:extLst>
                  <a:ext uri="{0D108BD9-81ED-4DB2-BD59-A6C34878D82A}">
                    <a16:rowId xmlns:a16="http://schemas.microsoft.com/office/drawing/2014/main" val="3357819587"/>
                  </a:ext>
                </a:extLst>
              </a:tr>
              <a:tr h="200772">
                <a:tc>
                  <a:txBody>
                    <a:bodyPr/>
                    <a:lstStyle/>
                    <a:p>
                      <a:pPr algn="l" fontAlgn="ctr">
                        <a:buNone/>
                      </a:pPr>
                      <a:r>
                        <a:rPr lang="en-GB" sz="1000" b="0" i="0" u="none" strike="noStrike">
                          <a:effectLst/>
                          <a:latin typeface="Arial" panose="020B0604020202020204" pitchFamily="34" charset="0"/>
                        </a:rPr>
                        <a:t>Elementary Sales Occupations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000" b="0" i="0" u="none" strike="noStrike" dirty="0">
                          <a:effectLst/>
                          <a:latin typeface="Arial" panose="020B0604020202020204" pitchFamily="34" charset="0"/>
                        </a:rPr>
                        <a:t>65</a:t>
                      </a:r>
                    </a:p>
                  </a:txBody>
                  <a:tcPr marL="6350" marR="6350" marT="6350" marB="0" anchor="ctr">
                    <a:lnL>
                      <a:noFill/>
                    </a:lnL>
                    <a:lnR>
                      <a:noFill/>
                    </a:lnR>
                    <a:lnT>
                      <a:noFill/>
                    </a:lnT>
                    <a:lnB>
                      <a:noFill/>
                    </a:lnB>
                    <a:noFill/>
                  </a:tcPr>
                </a:tc>
                <a:extLst>
                  <a:ext uri="{0D108BD9-81ED-4DB2-BD59-A6C34878D82A}">
                    <a16:rowId xmlns:a16="http://schemas.microsoft.com/office/drawing/2014/main" val="1657477587"/>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4" y="3865657"/>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6" name="TextBox 5"/>
          <p:cNvSpPr txBox="1"/>
          <p:nvPr/>
        </p:nvSpPr>
        <p:spPr>
          <a:xfrm>
            <a:off x="4588563" y="3865657"/>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3"/>
            <a:ext cx="6479613" cy="6160328"/>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3"/>
              </a:rPr>
              <a:t>Get Further</a:t>
            </a:r>
            <a:r>
              <a:rPr lang="en-GB" sz="1200" dirty="0"/>
              <a:t>).  Qualification levels vary markedly by socio-economic group and age </a:t>
            </a:r>
            <a:r>
              <a:rPr lang="en-GB" sz="1200" dirty="0">
                <a:hlinkClick r:id="rId4"/>
              </a:rPr>
              <a:t>(IFS, 2022</a:t>
            </a:r>
            <a:r>
              <a:rPr lang="en-GB" sz="1200" dirty="0"/>
              <a:t>).</a:t>
            </a:r>
            <a:endParaRPr lang="en-GB" sz="1200" dirty="0">
              <a:hlinkClick r:id="rId5"/>
            </a:endParaRPr>
          </a:p>
          <a:p>
            <a:pPr>
              <a:lnSpc>
                <a:spcPct val="110000"/>
              </a:lnSpc>
            </a:pPr>
            <a:r>
              <a:rPr lang="en-GB" sz="1200" dirty="0">
                <a:hlinkClick r:id="rId5"/>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6"/>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5"/>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8">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898843"/>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 </a:t>
            </a:r>
            <a:r>
              <a:rPr lang="en-GB" sz="1100" dirty="0">
                <a:hlinkClick r:id="rId4"/>
              </a:rPr>
              <a:t>A House of Commons report</a:t>
            </a:r>
            <a:r>
              <a:rPr lang="en-GB" sz="11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5"/>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6"/>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December 2025, when asked about the important issues facing the UK today, the most common issue reported by adults in Great Britain was still the cost of living (88%), with housing the fourth most common issue (55%). The majority of adults (62%) reported their cost of living had increased compared with a month ago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5.2% in October to December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92066"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1"/>
            <a:ext cx="5209872" cy="4093979"/>
          </a:xfrm>
          <a:ln w="38100">
            <a:solidFill>
              <a:srgbClr val="FFC000"/>
            </a:solidFill>
          </a:ln>
        </p:spPr>
        <p:txBody>
          <a:bodyPr>
            <a:normAutofit lnSpcReduction="10000"/>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74648" y="5375573"/>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2,790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January 2026, up from 2,635 in December 2025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36% higher than in February 2020 but this was a lower increase than in England as a whole (39%).</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2008 Financial Crisis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2.6% in January 2026, compared to 4.9% for England and 5.2% for the West Midlands region.***</a:t>
            </a:r>
          </a:p>
        </p:txBody>
      </p:sp>
      <p:pic>
        <p:nvPicPr>
          <p:cNvPr id="4" name="Picture 3"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8D2D3DCE-F3BE-B68A-DF9E-D15F388F0633}"/>
              </a:ext>
            </a:extLst>
          </p:cNvPr>
          <p:cNvPicPr>
            <a:picLocks noChangeAspect="1"/>
          </p:cNvPicPr>
          <p:nvPr/>
        </p:nvPicPr>
        <p:blipFill>
          <a:blip r:embed="rId2"/>
          <a:stretch>
            <a:fillRect/>
          </a:stretch>
        </p:blipFill>
        <p:spPr>
          <a:xfrm>
            <a:off x="5585128" y="998435"/>
            <a:ext cx="6538315" cy="3866173"/>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8" y="1376044"/>
            <a:ext cx="6343290" cy="3481706"/>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January 2026, the wards with the highest numbers of claimants were Hinton &amp; Hunderton (150), Central (130), Leominster East (130), and Newton Farm (125).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Ledbury South (+140%), Mortimer (+125%) and Three Crosses (+125%).</a:t>
            </a:r>
          </a:p>
          <a:p>
            <a:pPr marL="285750" indent="-285750">
              <a:lnSpc>
                <a:spcPct val="120000"/>
              </a:lnSpc>
              <a:buFont typeface="Arial" panose="020B0604020202020204" pitchFamily="34" charset="0"/>
              <a:buChar char="•"/>
            </a:pPr>
            <a:r>
              <a:rPr lang="en-US" sz="1400" dirty="0"/>
              <a:t>In terms of numerical increases, the largest have been in Central (+65), Leominster North &amp; Rural (+40) and Leominster East (+40). </a:t>
            </a:r>
          </a:p>
          <a:p>
            <a:pPr marL="285750" indent="-285750">
              <a:lnSpc>
                <a:spcPct val="120000"/>
              </a:lnSpc>
              <a:buFont typeface="Arial" panose="020B0604020202020204" pitchFamily="34" charset="0"/>
              <a:buChar char="•"/>
            </a:pPr>
            <a:endParaRPr lang="en-US" sz="1400" dirty="0"/>
          </a:p>
        </p:txBody>
      </p:sp>
      <p:pic>
        <p:nvPicPr>
          <p:cNvPr id="5" name="Picture 4" descr="Bar chart showing the current number of claimants in each Herefordshire ward as of January 2026.">
            <a:extLst>
              <a:ext uri="{FF2B5EF4-FFF2-40B4-BE49-F238E27FC236}">
                <a16:creationId xmlns:a16="http://schemas.microsoft.com/office/drawing/2014/main" id="{8A1E7FCF-81C0-0A61-FAC8-1A3729855AF1}"/>
              </a:ext>
            </a:extLst>
          </p:cNvPr>
          <p:cNvPicPr>
            <a:picLocks noChangeAspect="1"/>
          </p:cNvPicPr>
          <p:nvPr/>
        </p:nvPicPr>
        <p:blipFill>
          <a:blip r:embed="rId3"/>
          <a:stretch>
            <a:fillRect/>
          </a:stretch>
        </p:blipFill>
        <p:spPr>
          <a:xfrm>
            <a:off x="6648466" y="983708"/>
            <a:ext cx="5463136" cy="5704285"/>
          </a:xfrm>
          <a:prstGeom prst="rect">
            <a:avLst/>
          </a:prstGeom>
          <a:ln>
            <a:solidFill>
              <a:schemeClr val="tx1"/>
            </a:solidFill>
          </a:ln>
        </p:spPr>
      </p:pic>
      <p:sp>
        <p:nvSpPr>
          <p:cNvPr id="10" name="TextBox 9"/>
          <p:cNvSpPr txBox="1"/>
          <p:nvPr/>
        </p:nvSpPr>
        <p:spPr>
          <a:xfrm>
            <a:off x="3952720"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January 2026, the wards with the highest claimant count rates were Hinton &amp; </a:t>
            </a:r>
            <a:r>
              <a:rPr lang="en-GB" dirty="0" err="1"/>
              <a:t>Hunderton</a:t>
            </a:r>
            <a:r>
              <a:rPr lang="en-GB" dirty="0"/>
              <a:t> (5.4%), Central (5.3%), Leominster East (4.9%), and Leominster South (4.8%).  </a:t>
            </a:r>
          </a:p>
          <a:p>
            <a:pPr marL="285750" indent="-285750">
              <a:lnSpc>
                <a:spcPct val="110000"/>
              </a:lnSpc>
              <a:buFont typeface="Arial" panose="020B0604020202020204" pitchFamily="34" charset="0"/>
              <a:buChar char="•"/>
            </a:pPr>
            <a:r>
              <a:rPr lang="en-GB" dirty="0"/>
              <a:t>The lowest rates were in Castle (1.1%), Kerne Bridge (1.1%) and </a:t>
            </a:r>
            <a:r>
              <a:rPr lang="en-GB" dirty="0" err="1"/>
              <a:t>Eign</a:t>
            </a:r>
            <a:r>
              <a:rPr lang="en-GB" dirty="0"/>
              <a:t> Hill (1.2%).</a:t>
            </a:r>
          </a:p>
          <a:p>
            <a:pPr marL="285750" indent="-285750">
              <a:lnSpc>
                <a:spcPct val="110000"/>
              </a:lnSpc>
              <a:buFont typeface="Arial" panose="020B0604020202020204" pitchFamily="34" charset="0"/>
              <a:buChar char="•"/>
            </a:pPr>
            <a:r>
              <a:rPr lang="en-GB" dirty="0"/>
              <a:t>The rate for Herefordshire as a whole was 2.6%.</a:t>
            </a:r>
          </a:p>
        </p:txBody>
      </p:sp>
      <p:pic>
        <p:nvPicPr>
          <p:cNvPr id="8" name="Content Placeholder 7" descr="Bar chart showing the current claimant count rate as a proportion of the working-age population for each Herefordshire ward as of January 2026.">
            <a:extLst>
              <a:ext uri="{FF2B5EF4-FFF2-40B4-BE49-F238E27FC236}">
                <a16:creationId xmlns:a16="http://schemas.microsoft.com/office/drawing/2014/main" id="{F1B68944-CC12-15CF-A209-3A8B8FA5C3A9}"/>
              </a:ext>
            </a:extLst>
          </p:cNvPr>
          <p:cNvPicPr>
            <a:picLocks noGrp="1" noChangeAspect="1"/>
          </p:cNvPicPr>
          <p:nvPr>
            <p:ph idx="1"/>
          </p:nvPr>
        </p:nvPicPr>
        <p:blipFill>
          <a:blip r:embed="rId2"/>
          <a:stretch>
            <a:fillRect/>
          </a:stretch>
        </p:blipFill>
        <p:spPr>
          <a:xfrm>
            <a:off x="6205443" y="992187"/>
            <a:ext cx="5867401" cy="5684410"/>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January 2026 16 to 24-year-olds accounted for 19%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5" name="Picture 4" descr="Area graph showing that since before the start of the Financial Crisis in January 2008, the age distribution of claimants has changed significantly.">
            <a:extLst>
              <a:ext uri="{FF2B5EF4-FFF2-40B4-BE49-F238E27FC236}">
                <a16:creationId xmlns:a16="http://schemas.microsoft.com/office/drawing/2014/main" id="{1AB98148-D974-4CA2-CADD-2FD8C46A929F}"/>
              </a:ext>
            </a:extLst>
          </p:cNvPr>
          <p:cNvPicPr>
            <a:picLocks noChangeAspect="1"/>
          </p:cNvPicPr>
          <p:nvPr/>
        </p:nvPicPr>
        <p:blipFill>
          <a:blip r:embed="rId7"/>
          <a:stretch>
            <a:fillRect/>
          </a:stretch>
        </p:blipFill>
        <p:spPr>
          <a:xfrm>
            <a:off x="5447406" y="987426"/>
            <a:ext cx="6652952" cy="3546498"/>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65178" y="4683433"/>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579931"/>
          </a:xfrm>
        </p:spPr>
        <p:txBody>
          <a:bodyPr>
            <a:normAutofit/>
          </a:bodyPr>
          <a:lstStyle/>
          <a:p>
            <a:r>
              <a:rPr lang="en-GB" dirty="0"/>
              <a:t>Long-term sickness</a:t>
            </a:r>
          </a:p>
        </p:txBody>
      </p:sp>
      <p:sp>
        <p:nvSpPr>
          <p:cNvPr id="9" name="Text Placeholder 8"/>
          <p:cNvSpPr>
            <a:spLocks noGrp="1"/>
          </p:cNvSpPr>
          <p:nvPr>
            <p:ph type="body" sz="half" idx="2"/>
          </p:nvPr>
        </p:nvSpPr>
        <p:spPr>
          <a:xfrm>
            <a:off x="78068" y="579931"/>
            <a:ext cx="7193589" cy="6257732"/>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Internationally, the UK is the only G7  country with fewer people in work now than before the pandemic (</a:t>
            </a:r>
            <a:r>
              <a:rPr lang="en-GB" sz="1100" dirty="0">
                <a:hlinkClick r:id="rId7"/>
              </a:rPr>
              <a:t>PWC</a:t>
            </a:r>
            <a:r>
              <a:rPr lang="en-GB" sz="1100" dirty="0"/>
              <a:t>).  In June 2023, </a:t>
            </a:r>
            <a:r>
              <a:rPr lang="en-GB" sz="1100" dirty="0">
                <a:hlinkClick r:id="rId8"/>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9"/>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10"/>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In February 2026, </a:t>
            </a:r>
            <a:r>
              <a:rPr lang="en-GB" sz="1100" dirty="0">
                <a:hlinkClick r:id="rId11"/>
              </a:rPr>
              <a:t>ONS reported </a:t>
            </a:r>
            <a:r>
              <a:rPr lang="en-GB" sz="1100" dirty="0"/>
              <a:t>that the UK economic inactivity rate for people aged 16 to 64 years was estimated at 20.8% in October to December 2025, down in the latest quarter and below estimates of a year ago.</a:t>
            </a:r>
          </a:p>
          <a:p>
            <a:pPr marL="285750" indent="-285750">
              <a:lnSpc>
                <a:spcPct val="120000"/>
              </a:lnSpc>
              <a:buFont typeface="Arial" panose="020B0604020202020204" pitchFamily="34" charset="0"/>
              <a:buChar char="•"/>
            </a:pPr>
            <a:r>
              <a:rPr lang="en-GB" sz="1100" dirty="0"/>
              <a:t>According to the ONS </a:t>
            </a:r>
            <a:r>
              <a:rPr lang="en-GB" sz="1100" dirty="0">
                <a:hlinkClick r:id="rId12"/>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3"/>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4"/>
          <a:stretch>
            <a:fillRect/>
          </a:stretch>
        </p:blipFill>
        <p:spPr>
          <a:xfrm>
            <a:off x="7349842" y="983003"/>
            <a:ext cx="4764088"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5"/>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349843" y="5052559"/>
            <a:ext cx="4764088"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6">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rose slightly in January 2026 to 2,900 and was similar to the same month last year but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rose in January 2026 to 2,790 (2.6%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in January 2026: the Consumer Prices Index (CPI) rose by 3.0% in the 12 months to January 2025, down from 3.4% in December 2025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2,766 (provisional) in August 2025.  In addition, a small number of claimants (64 in August 2025) whose claims were made prior to October 2008 are still in receipt of Incapacity Benefit and Severe Disablement Allowance. </a:t>
            </a:r>
          </a:p>
        </p:txBody>
      </p:sp>
      <p:pic>
        <p:nvPicPr>
          <p:cNvPr id="7" name="Content Placeholder 6"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C55492C8-80E0-EF23-AEA5-618A62633AB0}"/>
              </a:ext>
            </a:extLst>
          </p:cNvPr>
          <p:cNvPicPr>
            <a:picLocks noGrp="1" noChangeAspect="1"/>
          </p:cNvPicPr>
          <p:nvPr>
            <p:ph idx="1"/>
          </p:nvPr>
        </p:nvPicPr>
        <p:blipFill>
          <a:blip r:embed="rId5"/>
          <a:stretch>
            <a:fillRect/>
          </a:stretch>
        </p:blipFill>
        <p:spPr>
          <a:xfrm>
            <a:off x="5893238" y="1193782"/>
            <a:ext cx="6183279" cy="3716546"/>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18 February 2025</a:t>
            </a:r>
          </a:p>
          <a:p>
            <a:r>
              <a:rPr lang="en-GB" sz="1100" dirty="0"/>
              <a:t>Next update:  May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095057"/>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rose by 3.2% in the 12 months to January 2026, down from 3.6% in the 12 months to December 2025.  On a monthly basis, CPIH fell by 0.3% in January 2026, while it was little changed in January 2025.</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3.0% in the 12 months to January 2026, down from 3.4% in the 12 months to December 2025.  On a monthly basis, CPI fell by 0.5% in January 2026, compared with a fall of 0.1% in January 2025..</a:t>
            </a:r>
          </a:p>
          <a:p>
            <a:pPr marL="285750" indent="-285750">
              <a:lnSpc>
                <a:spcPct val="120000"/>
              </a:lnSpc>
              <a:buFont typeface="Arial" panose="020B0604020202020204" pitchFamily="34" charset="0"/>
              <a:buChar char="•"/>
            </a:pPr>
            <a:r>
              <a:rPr lang="en-GB" sz="4800" dirty="0"/>
              <a:t>Transport, and food and non-alcoholic beverages made the largest downward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3.3% in the 12 months to January 2026, down from 3.5% in the 12 months to December 2025; the CPIH goods annual rate fell from 2.2% to 1.6%, while the CPIH services annual rate fell from 4.5% to 4.3%.</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3.1% in the 12 months to January 2026, down from 3.2% in the 12 months to December 2025; the CPI goods annual rate fell from 2.2% to 1.6%, while the CPI services annual rate fell from 4.5% to 4.4%.</a:t>
            </a:r>
          </a:p>
        </p:txBody>
      </p:sp>
      <p:pic>
        <p:nvPicPr>
          <p:cNvPr id="9" name="Picture Placeholder 8" descr="Chart showing annual CPIH and CPI inflation rates since January 2016">
            <a:extLst>
              <a:ext uri="{FF2B5EF4-FFF2-40B4-BE49-F238E27FC236}">
                <a16:creationId xmlns:a16="http://schemas.microsoft.com/office/drawing/2014/main" id="{1466F37F-75EF-B72B-76AE-672A221FC791}"/>
              </a:ext>
            </a:extLst>
          </p:cNvPr>
          <p:cNvPicPr>
            <a:picLocks noGrp="1" noChangeAspect="1"/>
          </p:cNvPicPr>
          <p:nvPr>
            <p:ph type="pic" idx="1"/>
          </p:nvPr>
        </p:nvPicPr>
        <p:blipFill>
          <a:blip r:embed="rId3"/>
          <a:srcRect l="337" r="337"/>
          <a:stretch>
            <a:fillRect/>
          </a:stretch>
        </p:blipFill>
        <p:spPr>
          <a:xfrm>
            <a:off x="6153543" y="1008507"/>
            <a:ext cx="5940981" cy="4691052"/>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18 February 2026</a:t>
            </a:r>
          </a:p>
          <a:p>
            <a:pPr lvl="0">
              <a:defRPr/>
            </a:pPr>
            <a:r>
              <a:rPr lang="en-GB" sz="1100" dirty="0">
                <a:solidFill>
                  <a:prstClr val="black"/>
                </a:solidFill>
              </a:rPr>
              <a:t>Frequency of update: Monthly</a:t>
            </a:r>
          </a:p>
          <a:p>
            <a:pPr lvl="0">
              <a:defRPr/>
            </a:pPr>
            <a:r>
              <a:rPr lang="en-GB" sz="1100" dirty="0">
                <a:solidFill>
                  <a:prstClr val="black"/>
                </a:solidFill>
              </a:rPr>
              <a:t>Next update:  23 March 2026</a:t>
            </a:r>
            <a:endParaRPr lang="en-GB" sz="1100" dirty="0"/>
          </a:p>
        </p:txBody>
      </p:sp>
      <p:sp>
        <p:nvSpPr>
          <p:cNvPr id="3" name="TextBox 2"/>
          <p:cNvSpPr txBox="1"/>
          <p:nvPr/>
        </p:nvSpPr>
        <p:spPr>
          <a:xfrm>
            <a:off x="97476" y="5115932"/>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203371"/>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early estimates for January 2026 indicate that median monthly pay was £2,588, an increase of 4.6% compared with the same period of the previous year. Throughout 2022, the growth rate of median pay continued to increase in line with pre-pandemic trends, but with increasing volatility in late 2022 and into 2023. This pace of growth slowed in late 2023 and remained close to 6% throughout 2024 and 2025. A series of lower-than-average median pay growth figures were observed in late 2025, likely influenced by the timing of public sector pay settlements having differed from the previous year.</a:t>
            </a:r>
          </a:p>
          <a:p>
            <a:pPr marL="285750" indent="-285750">
              <a:lnSpc>
                <a:spcPct val="120000"/>
              </a:lnSpc>
              <a:buFont typeface="Arial" panose="020B0604020202020204" pitchFamily="34" charset="0"/>
              <a:buChar char="•"/>
            </a:pPr>
            <a:r>
              <a:rPr lang="en-GB" sz="1100" dirty="0"/>
              <a:t>The </a:t>
            </a:r>
            <a:r>
              <a:rPr lang="en-US" sz="1100" dirty="0">
                <a:hlinkClick r:id="rId3"/>
              </a:rPr>
              <a:t>IFS has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4"/>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321904" y="5537512"/>
            <a:ext cx="5801324"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30875"/>
            <a:ext cx="5194075" cy="3023689"/>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914968" y="3903035"/>
            <a:ext cx="4122755"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17,404 Universal Credit in claimants in Herefordshire in December 2025, 2,204 more than a year ago and 5,011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(971), Newton Farm (944, Leominster East (674), and Red Hill (617).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29AA73C5-2674-697C-81F5-907DBAD0E4E2}"/>
              </a:ext>
            </a:extLst>
          </p:cNvPr>
          <p:cNvPicPr>
            <a:picLocks noChangeAspect="1"/>
          </p:cNvPicPr>
          <p:nvPr/>
        </p:nvPicPr>
        <p:blipFill>
          <a:blip r:embed="rId4"/>
          <a:stretch>
            <a:fillRect/>
          </a:stretch>
        </p:blipFill>
        <p:spPr>
          <a:xfrm>
            <a:off x="5527913" y="1029904"/>
            <a:ext cx="6592350" cy="4045015"/>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January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March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December 2025 (£287,000) were up 0.7%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£826 in January 2026, an annual increase of 6.1%. In Q3 2025, the numbers of </a:t>
            </a:r>
            <a:r>
              <a:rPr lang="en-GB" sz="1400" b="1" dirty="0"/>
              <a:t>mortgage possessions </a:t>
            </a:r>
            <a:r>
              <a:rPr lang="en-GB" sz="1400" dirty="0"/>
              <a:t>in Herefordshire fell from the previous quarter to 13.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4034644"/>
          </a:xfrm>
          <a:prstGeom prst="rect">
            <a:avLst/>
          </a:prstGeom>
          <a:ln w="38100">
            <a:solidFill>
              <a:srgbClr val="FFC000"/>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In September 2025,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hlinkClick r:id="rId3"/>
              </a:rPr>
              <a:t>the Living Wage Foundation reported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that a low pension negatively affects older people’s health, wellbeing and quality of life. Over half (54%) of people on a low pension were struggling to cover their bills, with some groups, such as people renting their homes, people with health conditions, and people living alone struggling disproportionately. Many were also cutting discretionary spending, and report that their financial difficulties are negatively affecting their mental health, anxiety and sleep. </a:t>
            </a: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43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3,888 in </a:t>
            </a:r>
            <a:r>
              <a:rPr lang="en-GB" sz="3700" dirty="0">
                <a:solidFill>
                  <a:prstClr val="black"/>
                </a:solidFill>
                <a:latin typeface="Arial" panose="020B0604020202020204"/>
              </a:rPr>
              <a:t>August</a:t>
            </a:r>
            <a:r>
              <a:rPr kumimoji="0" lang="en-GB" sz="3700" b="0" i="0" u="none" strike="noStrike" kern="1200" cap="none" spc="0" normalizeH="0" baseline="0" noProof="0" dirty="0">
                <a:ln>
                  <a:noFill/>
                </a:ln>
                <a:solidFill>
                  <a:prstClr val="black"/>
                </a:solidFill>
                <a:effectLst/>
                <a:uLnTx/>
                <a:uFillTx/>
                <a:latin typeface="Arial" panose="020B0604020202020204"/>
              </a:rPr>
              <a:t> 2026. </a:t>
            </a:r>
          </a:p>
          <a:p>
            <a:pPr>
              <a:lnSpc>
                <a:spcPct val="110000"/>
              </a:lnSpc>
              <a:defRPr/>
            </a:pPr>
            <a:r>
              <a:rPr lang="en-GB" sz="3700" dirty="0"/>
              <a:t>In August 2025, the wards with the highest number of pension credit claimants were </a:t>
            </a:r>
            <a:r>
              <a:rPr lang="en-US" sz="3700" dirty="0"/>
              <a:t>Leominster East (179) Hinton &amp; Hunderton (134), Kington (131) and Widemarsh (130).</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descr="Bar chart showing the numbers of Pension Credit claimants in Herefordshire each quarter from May 2018 to August 2025. The number of claimants has fallen significantly over this period.">
            <a:extLst>
              <a:ext uri="{FF2B5EF4-FFF2-40B4-BE49-F238E27FC236}">
                <a16:creationId xmlns:a16="http://schemas.microsoft.com/office/drawing/2014/main" id="{0FDF04E8-FC54-FE96-D253-F0D265B96A22}"/>
              </a:ext>
            </a:extLst>
          </p:cNvPr>
          <p:cNvPicPr>
            <a:picLocks noChangeAspect="1"/>
          </p:cNvPicPr>
          <p:nvPr/>
        </p:nvPicPr>
        <p:blipFill>
          <a:blip r:embed="rId4"/>
          <a:stretch>
            <a:fillRect/>
          </a:stretch>
        </p:blipFill>
        <p:spPr>
          <a:xfrm>
            <a:off x="4764875" y="961901"/>
            <a:ext cx="7342213" cy="4044439"/>
          </a:xfrm>
          <a:prstGeom prst="rect">
            <a:avLst/>
          </a:prstGeom>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May 2026</a:t>
            </a:r>
          </a:p>
        </p:txBody>
      </p:sp>
      <p:sp>
        <p:nvSpPr>
          <p:cNvPr id="3" name="TextBox 2"/>
          <p:cNvSpPr txBox="1"/>
          <p:nvPr/>
        </p:nvSpPr>
        <p:spPr>
          <a:xfrm>
            <a:off x="155600" y="5113445"/>
            <a:ext cx="7765390" cy="1200329"/>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5594480"/>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on average in December 2025 house prices fell by 0.7% from November 2025. The annual price rise of 1.7% took the average property value to £292,000.  In the West Midlands region, the average house price was £246,000, an annual change of +2.0% and -1.0%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£287,000 in December 2025 (provisional), up 0.7% from December 2024. This was lower than the rise in the West Midlands (2.0%) over the same period.</a:t>
            </a:r>
          </a:p>
          <a:p>
            <a:pPr marL="285750" indent="-285750">
              <a:lnSpc>
                <a:spcPct val="120000"/>
              </a:lnSpc>
              <a:buFont typeface="Arial" panose="020B0604020202020204" pitchFamily="34" charset="0"/>
              <a:buChar char="•"/>
            </a:pPr>
            <a:r>
              <a:rPr lang="en-GB" sz="1200" dirty="0"/>
              <a:t>For each property type, average prices as of December 2025 in Herefordshire were detached properties: £438,000, semi-detached properties: £279,000, terraced properties: £209,000, flats and maisonettes: £127,000.  Since January 2005, the trend in house price inflation in Herefordshire has been broadly similar to nationally and regionally (see chart).</a:t>
            </a:r>
          </a:p>
        </p:txBody>
      </p:sp>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5"/>
              </a:rPr>
              <a:t>ONS</a:t>
            </a:r>
            <a:endParaRPr lang="en-GB" sz="1100" dirty="0"/>
          </a:p>
          <a:p>
            <a:r>
              <a:rPr lang="en-GB" sz="1100" dirty="0"/>
              <a:t>Frequency:  Monthly</a:t>
            </a:r>
          </a:p>
          <a:p>
            <a:r>
              <a:rPr lang="en-GB" sz="1100" dirty="0"/>
              <a:t>Last update:  18 February 2026</a:t>
            </a:r>
          </a:p>
          <a:p>
            <a:r>
              <a:rPr lang="en-GB" sz="1100" dirty="0"/>
              <a:t>Next update: 25 March 2026</a:t>
            </a:r>
          </a:p>
        </p:txBody>
      </p:sp>
      <p:pic>
        <p:nvPicPr>
          <p:cNvPr id="13" name="Content Placeholder 12" descr="Trend chart showing annual change in house prices in Herefordshire from January 2005 to Dec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4FA0DA96-5988-7B87-7055-19C7DF9A1C8C}"/>
              </a:ext>
            </a:extLst>
          </p:cNvPr>
          <p:cNvPicPr>
            <a:picLocks noGrp="1" noChangeAspect="1"/>
          </p:cNvPicPr>
          <p:nvPr>
            <p:ph idx="1"/>
          </p:nvPr>
        </p:nvPicPr>
        <p:blipFill>
          <a:blip r:embed="rId6"/>
          <a:stretch>
            <a:fillRect/>
          </a:stretch>
        </p:blipFill>
        <p:spPr>
          <a:xfrm>
            <a:off x="5796646" y="1020076"/>
            <a:ext cx="6294174" cy="3690005"/>
          </a:xfrm>
          <a:ln>
            <a:solidFill>
              <a:schemeClr val="tx1"/>
            </a:solidFill>
          </a:ln>
        </p:spPr>
      </p:pic>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924530"/>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(the amount of Universal Credit people can receive to help with rent costs)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in 2024/25, the negative budget rate for all households was 6.9%, but for private renters it was two-thirds higher - 11.3%. It reported that a key driver of negative budgets for this group is the rapid rise in the cost of renting in the private sector, which has far outpaced Local Housing Allowance. </a:t>
            </a:r>
            <a:r>
              <a:rPr lang="en-GB" sz="4800" dirty="0">
                <a:hlinkClick r:id="rId4"/>
              </a:rPr>
              <a:t>Research by the Resolution Foundation </a:t>
            </a:r>
            <a:r>
              <a:rPr lang="en-GB" sz="4800" dirty="0"/>
              <a:t>has found that nationally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£826 in January 2026 up 6.1% from January 2025. This was higher than the rise in the West Midlands (5.4%) and England (3.5%) over the year.  Average private rents remained lower than the West Midlands (£962) and England (£1,423).</a:t>
            </a:r>
          </a:p>
          <a:p>
            <a:pPr marL="285750" indent="-285750">
              <a:lnSpc>
                <a:spcPct val="120000"/>
              </a:lnSpc>
              <a:buFont typeface="Arial" panose="020B0604020202020204" pitchFamily="34" charset="0"/>
              <a:buChar char="•"/>
            </a:pPr>
            <a:r>
              <a:rPr lang="en-GB" sz="4800" dirty="0"/>
              <a:t>In Herefordshire, by how many bedrooms there are in a property, average rents as of January 2026 were: one bedroom: £599, two bedrooms: £777. three bedrooms: £960, four or more bedrooms: £1,360.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r>
              <a:rPr lang="en-GB" sz="4800" dirty="0"/>
              <a:t>In August 2025, 3,673 people resident in Herefordshire were in receipt of </a:t>
            </a:r>
            <a:r>
              <a:rPr lang="en-GB" sz="4800" dirty="0">
                <a:hlinkClick r:id="rId10"/>
              </a:rPr>
              <a:t>Housing Benefit</a:t>
            </a:r>
            <a:r>
              <a:rPr lang="en-GB" sz="4800" dirty="0"/>
              <a:t> (all tenure types) with a mean weekly award amount of £127.12.</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41672" y="61181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89365" y="768556"/>
            <a:ext cx="6557241" cy="6015702"/>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1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100" dirty="0">
                <a:hlinkClick r:id="rId3"/>
              </a:rPr>
              <a:t>Latest (quarter 4 2025) data from UK Finance</a:t>
            </a:r>
            <a:r>
              <a:rPr lang="en-US" sz="1100" dirty="0"/>
              <a:t> showed that nationally t</a:t>
            </a:r>
            <a:r>
              <a:rPr lang="en-GB" sz="1100" dirty="0"/>
              <a:t>here were 80,490 homeowner mortgages in arrears of 2.5% or more of the outstanding balance in the 4th quarter of 2025, 4% fewer than in the previous quarter.</a:t>
            </a:r>
          </a:p>
          <a:p>
            <a:pPr marL="285750" indent="-285750">
              <a:lnSpc>
                <a:spcPct val="100000"/>
              </a:lnSpc>
              <a:buFont typeface="Arial" panose="020B0604020202020204" pitchFamily="34" charset="0"/>
              <a:buChar char="•"/>
            </a:pPr>
            <a:r>
              <a:rPr lang="en-GB" sz="1100" dirty="0"/>
              <a:t>There were 9,520 buy-to-let mortgages in arrears of 2.5% or more of the outstanding balance in the third quarter of 2025, 9% fewer than in the previous quarter.</a:t>
            </a:r>
          </a:p>
          <a:p>
            <a:pPr marL="285750" indent="-285750">
              <a:lnSpc>
                <a:spcPct val="100000"/>
              </a:lnSpc>
              <a:buFont typeface="Arial" panose="020B0604020202020204" pitchFamily="34" charset="0"/>
              <a:buChar char="•"/>
            </a:pPr>
            <a:r>
              <a:rPr lang="en-GB" sz="1100" dirty="0"/>
              <a:t>Mortgages in arrears accounted for 0.92 per cent of all homeowner mortgages outstanding, and 0.50 per cent of all buy-to-let mortgages outstanding in the fourth quarter of 2025.</a:t>
            </a:r>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r>
              <a:rPr lang="en-GB" sz="1100" dirty="0"/>
              <a:t>1,210 homeowner mortgaged properties were taken into possession in the 4</a:t>
            </a:r>
            <a:r>
              <a:rPr lang="en-GB" sz="1100" baseline="30000" dirty="0"/>
              <a:t>th</a:t>
            </a:r>
            <a:r>
              <a:rPr lang="en-GB" sz="1100" dirty="0"/>
              <a:t> quarter of 2025, 13% fewer than in the previous quarter. This remains significantly below the long-term average 770 buy-to-let mortgaged properties were taken into possession in the 4th quarter of 2025, 14% fewer than in the previous quarter</a:t>
            </a:r>
          </a:p>
          <a:p>
            <a:pPr marL="285750" indent="-285750">
              <a:lnSpc>
                <a:spcPct val="100000"/>
              </a:lnSpc>
              <a:buFont typeface="Arial" panose="020B0604020202020204" pitchFamily="34" charset="0"/>
              <a:buChar char="•"/>
            </a:pPr>
            <a:r>
              <a:rPr lang="en-GB" sz="1100" dirty="0"/>
              <a:t>Latest </a:t>
            </a:r>
            <a:r>
              <a:rPr lang="en-GB" sz="1100" dirty="0">
                <a:hlinkClick r:id="rId4"/>
              </a:rPr>
              <a:t>Ministry of Justice data </a:t>
            </a:r>
            <a:r>
              <a:rPr lang="en-GB" sz="1100" dirty="0"/>
              <a:t>(October to December 2025) showed that in England and Wales, compared to the same quarter in 2024, there were decreases in mortgage possession claims from 6,081 to 4,439 (-27%) and orders from 4,167 to 3,754 (-10%), warrants from 3,318 to 3,057 (-8%) but an increase in repossessions by county court bailiffs from 967 to 1,138 (+18%). When compared to the same quarter in 2024 there were decreases in landlord possession claims from 24,004 to 21,458 (-11%), orders from 18,417 to 16,913 (-8%), warrants from 10,927 to 9,606 (-12%), and repossessions increased from 7,062 to 7,254 (+3%).</a:t>
            </a:r>
          </a:p>
          <a:p>
            <a:pPr marL="285750" indent="-285750">
              <a:lnSpc>
                <a:spcPct val="100000"/>
              </a:lnSpc>
              <a:buFont typeface="Arial" panose="020B0604020202020204" pitchFamily="34" charset="0"/>
              <a:buChar char="•"/>
            </a:pPr>
            <a:r>
              <a:rPr lang="en-GB" sz="1100" dirty="0"/>
              <a:t>In Q4 2025, there were 13 mortgage possessions in Herefordshire, a decrease from 20 in Q2 2025. The number of landlord possessions also fell in Q4 2025 to 38; down from 49 in the previous quarter..</a:t>
            </a:r>
          </a:p>
          <a:p>
            <a:pPr marL="285750" indent="-285750">
              <a:lnSpc>
                <a:spcPct val="100000"/>
              </a:lnSpc>
              <a:buFont typeface="Arial" panose="020B0604020202020204" pitchFamily="34" charset="0"/>
              <a:buChar char="•"/>
            </a:pPr>
            <a:r>
              <a:rPr lang="en-GB" sz="1100" dirty="0"/>
              <a:t>ONS has produced an </a:t>
            </a:r>
            <a:r>
              <a:rPr lang="en-GB" sz="1100" dirty="0">
                <a:hlinkClick r:id="rId5"/>
              </a:rPr>
              <a:t>interactive tool </a:t>
            </a:r>
            <a:r>
              <a:rPr lang="en-GB" sz="1100" dirty="0"/>
              <a:t>exploring the impact of rent and mortgage increases on local areas.</a:t>
            </a:r>
            <a:endParaRPr lang="en-GB" sz="1200" dirty="0"/>
          </a:p>
        </p:txBody>
      </p:sp>
      <p:pic>
        <p:nvPicPr>
          <p:cNvPr id="21" name="Picture 20" descr="Line chart showing numbers of landlord and mortgage lender possession claims in Herefordshire each quarter since Q1 2018.">
            <a:extLst>
              <a:ext uri="{FF2B5EF4-FFF2-40B4-BE49-F238E27FC236}">
                <a16:creationId xmlns:a16="http://schemas.microsoft.com/office/drawing/2014/main" id="{B4C23A0A-44FA-A48E-4634-FBF606CA7F5D}"/>
              </a:ext>
            </a:extLst>
          </p:cNvPr>
          <p:cNvPicPr>
            <a:picLocks noChangeAspect="1"/>
          </p:cNvPicPr>
          <p:nvPr/>
        </p:nvPicPr>
        <p:blipFill>
          <a:blip r:embed="rId6"/>
          <a:stretch>
            <a:fillRect/>
          </a:stretch>
        </p:blipFill>
        <p:spPr>
          <a:xfrm>
            <a:off x="6708614" y="1014606"/>
            <a:ext cx="5455187" cy="2741317"/>
          </a:xfrm>
          <a:prstGeom prst="rect">
            <a:avLst/>
          </a:prstGeom>
          <a:ln>
            <a:solidFill>
              <a:schemeClr val="tx1"/>
            </a:solidFill>
          </a:ln>
        </p:spPr>
      </p:pic>
      <p:sp>
        <p:nvSpPr>
          <p:cNvPr id="7" name="TextBox 6" descr="Line chart showing numbers of landlord and mortgage lender possession claims in Herefordshire each quarter since Q2 2017."/>
          <p:cNvSpPr txBox="1"/>
          <p:nvPr/>
        </p:nvSpPr>
        <p:spPr>
          <a:xfrm>
            <a:off x="9229878" y="3852312"/>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18 February 2026</a:t>
            </a:r>
          </a:p>
          <a:p>
            <a:r>
              <a:rPr lang="en-GB" sz="1100" dirty="0"/>
              <a:t>Frequency: Quarterly</a:t>
            </a:r>
          </a:p>
          <a:p>
            <a:r>
              <a:rPr lang="en-GB" sz="1100" dirty="0"/>
              <a:t>Next update:  May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4714631" cy="579648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4800" dirty="0">
                <a:hlinkClick r:id="rId2"/>
              </a:rPr>
              <a:t>Domestic energy prices</a:t>
            </a:r>
            <a:r>
              <a:rPr lang="en-GB" sz="4800" dirty="0"/>
              <a:t>, P. Bolton &amp; I. Stewart) </a:t>
            </a:r>
            <a:endParaRPr lang="en-GB" sz="4800" dirty="0">
              <a:hlinkClick r:id="rId3"/>
            </a:endParaRPr>
          </a:p>
          <a:p>
            <a:pPr marL="285750" indent="-285750">
              <a:lnSpc>
                <a:spcPct val="120000"/>
              </a:lnSpc>
              <a:buFont typeface="Arial" panose="020B0604020202020204" pitchFamily="34" charset="0"/>
              <a:buChar char="•"/>
            </a:pPr>
            <a:r>
              <a:rPr lang="en-GB" sz="4800" dirty="0">
                <a:hlinkClick r:id="rId4" action="ppaction://hlinksldjump"/>
              </a:rPr>
              <a:t>Cold homes </a:t>
            </a:r>
            <a:r>
              <a:rPr lang="en-GB" sz="4800" dirty="0"/>
              <a:t>are a risk factor across a range of serious health conditions and ultimately contribute to excess winter deaths.  Households with expensive oil-fired or bottled gas central heating are particularly vulnerable to cost-of-living increases. </a:t>
            </a:r>
            <a:r>
              <a:rPr lang="en-GB" sz="4800" dirty="0">
                <a:hlinkClick r:id="rId5"/>
              </a:rPr>
              <a:t>Department for Energy Security and Net Zero data</a:t>
            </a:r>
            <a:r>
              <a:rPr lang="en-GB" sz="4800" dirty="0"/>
              <a:t> show that in 2024, an estimated 38% of Herefordshire properties were not </a:t>
            </a:r>
            <a:r>
              <a:rPr lang="en-GB" sz="4800" b="1" dirty="0"/>
              <a:t>connected to the gas grid</a:t>
            </a:r>
            <a:r>
              <a:rPr lang="en-GB" sz="4800" dirty="0"/>
              <a:t>, compared to 13% in the West Midlands region and 16% in England as a whole. </a:t>
            </a:r>
          </a:p>
          <a:p>
            <a:pPr marL="285750" indent="-285750">
              <a:lnSpc>
                <a:spcPct val="120000"/>
              </a:lnSpc>
              <a:buFont typeface="Arial" panose="020B0604020202020204" pitchFamily="34" charset="0"/>
              <a:buChar char="•"/>
            </a:pPr>
            <a:r>
              <a:rPr lang="en-GB" sz="4800" dirty="0">
                <a:hlinkClick r:id="rId6"/>
              </a:rPr>
              <a:t>2021 Census data </a:t>
            </a:r>
            <a:r>
              <a:rPr lang="en-GB" sz="48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4800" b="1" dirty="0"/>
              <a:t>no central heating </a:t>
            </a:r>
            <a:r>
              <a:rPr lang="en-GB" sz="4800" dirty="0"/>
              <a:t>compared to 1.5% regionally and nationally.  </a:t>
            </a:r>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4975123" y="968112"/>
            <a:ext cx="7098396" cy="4904447"/>
          </a:xfrm>
          <a:prstGeom prst="rect">
            <a:avLst/>
          </a:prstGeom>
          <a:ln>
            <a:solidFill>
              <a:schemeClr val="tx1"/>
            </a:solidFill>
          </a:ln>
        </p:spPr>
      </p:pic>
      <p:sp>
        <p:nvSpPr>
          <p:cNvPr id="10" name="TextBox 9"/>
          <p:cNvSpPr txBox="1"/>
          <p:nvPr/>
        </p:nvSpPr>
        <p:spPr>
          <a:xfrm>
            <a:off x="4975123" y="5995153"/>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 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 further 320,000 people were on the cusp of crisis being within £50 a month of a negative budget.  CA forecasts suggest this could increase to 580,000 people in 2025/26.</a:t>
            </a:r>
          </a:p>
          <a:p>
            <a:pPr marL="0" indent="0">
              <a:lnSpc>
                <a:spcPct val="120000"/>
              </a:lnSpc>
              <a:buNone/>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According to the </a:t>
            </a:r>
            <a:r>
              <a:rPr lang="en-GB" sz="5600" dirty="0">
                <a:hlinkClick r:id="rId4"/>
              </a:rPr>
              <a:t>Health Foundation </a:t>
            </a:r>
            <a:r>
              <a:rPr lang="en-GB" sz="5600" dirty="0"/>
              <a:t>nearly two thirds (63%) of people in problem debt report having medium to high anxiety compared with 41% who are not in problem debt. </a:t>
            </a:r>
          </a:p>
          <a:p>
            <a:pPr marL="0" indent="0">
              <a:lnSpc>
                <a:spcPct val="120000"/>
              </a:lnSpc>
              <a:buNone/>
            </a:pPr>
            <a:r>
              <a:rPr lang="en-GB" sz="5600" dirty="0"/>
              <a:t>CA has developed an </a:t>
            </a:r>
            <a:r>
              <a:rPr lang="en-GB" sz="5600" dirty="0">
                <a:hlinkClick r:id="rId5"/>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6"/>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90005"/>
            <a:ext cx="11520000" cy="704517"/>
          </a:xfrm>
        </p:spPr>
        <p:txBody>
          <a:bodyPr>
            <a:normAutofit/>
          </a:bodyPr>
          <a:lstStyle/>
          <a:p>
            <a:r>
              <a:rPr lang="en-GB" sz="3200" dirty="0"/>
              <a:t>Impact on disabled people</a:t>
            </a:r>
          </a:p>
        </p:txBody>
      </p:sp>
      <p:sp>
        <p:nvSpPr>
          <p:cNvPr id="6" name="Content Placeholder 5"/>
          <p:cNvSpPr>
            <a:spLocks noGrp="1"/>
          </p:cNvSpPr>
          <p:nvPr>
            <p:ph idx="1"/>
          </p:nvPr>
        </p:nvSpPr>
        <p:spPr>
          <a:xfrm>
            <a:off x="119270" y="894522"/>
            <a:ext cx="11936513" cy="5963478"/>
          </a:xfrm>
          <a:solidFill>
            <a:schemeClr val="bg1"/>
          </a:solidFill>
          <a:ln w="38100">
            <a:solidFill>
              <a:srgbClr val="FFC000"/>
            </a:solidFill>
          </a:ln>
        </p:spPr>
        <p:txBody>
          <a:bodyPr numCol="2">
            <a:normAutofit fontScale="77500" lnSpcReduction="20000"/>
          </a:bodyPr>
          <a:lstStyle/>
          <a:p>
            <a:pPr marL="0" indent="0">
              <a:lnSpc>
                <a:spcPct val="120000"/>
              </a:lnSpc>
              <a:buNone/>
            </a:pPr>
            <a:r>
              <a:rPr lang="en-GB" sz="1800" b="1" dirty="0"/>
              <a:t>Key points</a:t>
            </a:r>
          </a:p>
          <a:p>
            <a:pPr>
              <a:lnSpc>
                <a:spcPct val="120000"/>
              </a:lnSpc>
            </a:pPr>
            <a:r>
              <a:rPr lang="en-GB" sz="1300" dirty="0"/>
              <a:t>According to 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300" dirty="0">
                <a:hlinkClick r:id="rId2"/>
              </a:rPr>
              <a:t>House of Commons Library</a:t>
            </a:r>
            <a:r>
              <a:rPr lang="en-GB" sz="1300" dirty="0"/>
              <a:t>)</a:t>
            </a:r>
          </a:p>
          <a:p>
            <a:pPr>
              <a:lnSpc>
                <a:spcPct val="120000"/>
              </a:lnSpc>
            </a:pPr>
            <a:r>
              <a:rPr lang="en-GB" sz="1300" dirty="0">
                <a:hlinkClick r:id="rId3"/>
              </a:rPr>
              <a:t>Research suggests</a:t>
            </a:r>
            <a:r>
              <a:rPr lang="en-GB" sz="13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300" dirty="0">
                <a:hlinkClick r:id="rId4"/>
              </a:rPr>
              <a:t>According to the Joseph Rowntree Foundation</a:t>
            </a:r>
            <a:r>
              <a:rPr lang="en-GB" sz="1300" dirty="0"/>
              <a:t>,(JRF) disabled people face a higher risk of poverty, driven partly by the additional costs associated with disability and ill-health, and partly by the barriers to work that disabled people face. However, the proportion of disabled working-age adults in work increased from 42% in 2010/11 to 53% in 2023/24, while poverty rates remained steady over that period. The poverty rate for disabled people was 28%, 8 percentage points higher than the rate for people who were not disabled. Half of all people who were disabled and living in poverty in the latest data had a long-term, limiting mental condition; around 2.4 million people. The poverty rate for this group was 34%, compared with 28% for people with a physical disability.</a:t>
            </a:r>
          </a:p>
          <a:p>
            <a:pPr>
              <a:lnSpc>
                <a:spcPct val="120000"/>
              </a:lnSpc>
            </a:pPr>
            <a:r>
              <a:rPr lang="en-GB" sz="1300" dirty="0">
                <a:hlinkClick r:id="rId5"/>
              </a:rPr>
              <a:t>According to Citizens Advice</a:t>
            </a:r>
            <a:r>
              <a:rPr lang="en-GB" sz="1300" dirty="0"/>
              <a:t> in February 2024, 1 in 10 households containing a disabled person in Britain were in a negative budget compared to 1 in 15 of all households. </a:t>
            </a:r>
          </a:p>
          <a:p>
            <a:pPr>
              <a:lnSpc>
                <a:spcPct val="120000"/>
              </a:lnSpc>
            </a:pPr>
            <a:r>
              <a:rPr lang="en-US" sz="1300" dirty="0">
                <a:solidFill>
                  <a:srgbClr val="282E2B"/>
                </a:solidFill>
                <a:cs typeface="Arial" panose="020B0604020202020204" pitchFamily="34" charset="0"/>
                <a:hlinkClick r:id="rId6"/>
              </a:rPr>
              <a:t>Recent ONS analysis of 2021 Census data</a:t>
            </a:r>
            <a:r>
              <a:rPr lang="en-US" sz="1300" dirty="0">
                <a:solidFill>
                  <a:srgbClr val="282E2B"/>
                </a:solidFill>
                <a:cs typeface="Arial" panose="020B0604020202020204" pitchFamily="34" charset="0"/>
              </a:rPr>
              <a:t> indicates that nationally u</a:t>
            </a:r>
            <a:r>
              <a:rPr lang="en-GB" sz="13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300" dirty="0"/>
              <a:t>In March 2025 the </a:t>
            </a:r>
            <a:r>
              <a:rPr lang="en-GB" sz="1300" dirty="0">
                <a:hlinkClick r:id="rId7"/>
              </a:rPr>
              <a:t>IFS reported</a:t>
            </a:r>
            <a:r>
              <a:rPr lang="en-GB" sz="13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300" dirty="0">
                <a:hlinkClick r:id="rId8"/>
              </a:rPr>
              <a:t>IFS report </a:t>
            </a:r>
            <a:r>
              <a:rPr lang="en-GB" sz="1300" dirty="0"/>
              <a:t>found a link between a rise nationally in the numbers of people claiming disability-related benefits and cuts to other types of benefit.</a:t>
            </a:r>
          </a:p>
          <a:p>
            <a:pPr>
              <a:lnSpc>
                <a:spcPct val="120000"/>
              </a:lnSpc>
            </a:pPr>
            <a:r>
              <a:rPr lang="en-GB" sz="13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300" dirty="0">
                <a:hlinkClick r:id="rId9"/>
              </a:rPr>
              <a:t>Department for Work &amp; Pensions</a:t>
            </a:r>
            <a:r>
              <a:rPr lang="en-GB" sz="1300" dirty="0"/>
              <a:t>).  The effects of some of these measures on the living standards of disabled people has yet to be fully established but many disability charities have already raised concerns </a:t>
            </a:r>
            <a:r>
              <a:rPr lang="en-GB" sz="1300" dirty="0">
                <a:hlinkClick r:id="rId10"/>
              </a:rPr>
              <a:t>(Disability Rights UK</a:t>
            </a:r>
            <a:r>
              <a:rPr lang="en-GB" sz="1300" dirty="0"/>
              <a:t>)</a:t>
            </a:r>
          </a:p>
          <a:p>
            <a:pPr>
              <a:lnSpc>
                <a:spcPct val="120000"/>
              </a:lnSpc>
            </a:pPr>
            <a:r>
              <a:rPr lang="en-GB" sz="13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300" dirty="0"/>
              <a:t>In Herefordshire, in October 2025 there were 10,336 people entitled to </a:t>
            </a:r>
            <a:r>
              <a:rPr lang="en-GB" sz="1300" dirty="0">
                <a:hlinkClick r:id="rId11"/>
              </a:rPr>
              <a:t>Personal Independence Payment</a:t>
            </a:r>
            <a:r>
              <a:rPr lang="en-GB" sz="1300" dirty="0"/>
              <a:t> (PIP)*, up from 6,224 in January 2020 (+66%), of whom 3,821 (37%) had some form of psychiatric disorder and are likely especially vulnerable to the cost-of-living-related mental health risks described by the research. </a:t>
            </a:r>
          </a:p>
          <a:p>
            <a:pPr>
              <a:lnSpc>
                <a:spcPct val="120000"/>
              </a:lnSpc>
            </a:pPr>
            <a:r>
              <a:rPr lang="en-GB" sz="1300" dirty="0"/>
              <a:t>In August 2025, a further 3,223 children under 16 were entitled to </a:t>
            </a:r>
            <a:r>
              <a:rPr lang="en-GB" sz="1300" dirty="0">
                <a:hlinkClick r:id="rId12"/>
              </a:rPr>
              <a:t>Disability Living Allowance </a:t>
            </a:r>
            <a:r>
              <a:rPr lang="en-GB" sz="1300" dirty="0"/>
              <a:t>and 6,302 people over state pension age were entitled to </a:t>
            </a:r>
            <a:r>
              <a:rPr lang="en-GB" sz="1300" dirty="0">
                <a:hlinkClick r:id="rId13"/>
              </a:rPr>
              <a:t>Attendance Allowance</a:t>
            </a:r>
            <a:r>
              <a:rPr lang="en-GB" sz="1300" dirty="0"/>
              <a:t>.</a:t>
            </a:r>
          </a:p>
          <a:p>
            <a:pPr>
              <a:lnSpc>
                <a:spcPct val="120000"/>
              </a:lnSpc>
            </a:pPr>
            <a:r>
              <a:rPr lang="en-GB" sz="1300" dirty="0"/>
              <a:t>In 2023-24, in Herefordshire as in many other areas of the country, PIP was the most common type of benefit issue Citizens Advice helped clients with.</a:t>
            </a:r>
          </a:p>
          <a:p>
            <a:pPr>
              <a:lnSpc>
                <a:spcPct val="120000"/>
              </a:lnSpc>
            </a:pPr>
            <a:r>
              <a:rPr lang="en-GB" sz="13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300" dirty="0"/>
              <a:t>*</a:t>
            </a:r>
            <a:r>
              <a:rPr lang="en-GB" sz="1300" dirty="0">
                <a:hlinkClick r:id="rId14"/>
              </a:rPr>
              <a:t>Warwick Edinburgh Mental Wellbeing Scale </a:t>
            </a:r>
            <a:r>
              <a:rPr lang="en-GB" sz="13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6"/>
            <a:ext cx="7459337" cy="5157848"/>
          </a:xfrm>
          <a:solidFill>
            <a:schemeClr val="bg1"/>
          </a:solidFill>
          <a:ln w="38100">
            <a:solidFill>
              <a:srgbClr val="FFC000"/>
            </a:solidFill>
          </a:ln>
        </p:spPr>
        <p:txBody>
          <a:bodyPr>
            <a:noAutofit/>
          </a:bodyPr>
          <a:lstStyle/>
          <a:p>
            <a:pPr>
              <a:lnSpc>
                <a:spcPct val="110000"/>
              </a:lnSpc>
            </a:pPr>
            <a:r>
              <a:rPr lang="en-GB" sz="1200" dirty="0"/>
              <a:t>In January 2026, the </a:t>
            </a:r>
            <a:r>
              <a:rPr lang="en-GB" sz="1200" dirty="0">
                <a:hlinkClick r:id="rId2"/>
              </a:rPr>
              <a:t>Joseph Rowntree Foundation (JRF) reported </a:t>
            </a:r>
            <a:r>
              <a:rPr lang="en-GB" sz="1200" dirty="0"/>
              <a:t>that In 2021–24, the average person in poverty had an income 29% below the poverty line, with the gap up from 23% in 1994–97. The poorest families, the growing group of people living in very deep poverty, had an average income that was 59% below the poverty line.  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6641512"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300" dirty="0"/>
              <a:t>Low income is often used as a proxy for poverty but they are not quite the same thing.  Whether someone is in poverty or not is also determined by their fixed costs (see Full Fact - </a:t>
            </a:r>
            <a:r>
              <a:rPr lang="en-GB" sz="1300" dirty="0">
                <a:hlinkClick r:id="rId2"/>
              </a:rPr>
              <a:t>Poverty in the UK: a guide to the facts and figures.)</a:t>
            </a:r>
            <a:r>
              <a:rPr lang="en-GB" sz="1300" dirty="0"/>
              <a:t>.  </a:t>
            </a:r>
            <a:r>
              <a:rPr lang="en-GB" sz="1300" dirty="0">
                <a:hlinkClick r:id="rId3"/>
              </a:rPr>
              <a:t>According to the Department for Work and Pensions</a:t>
            </a:r>
            <a:r>
              <a:rPr lang="en-GB" sz="13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a:t>
            </a:r>
            <a:r>
              <a:rPr lang="en-GB" sz="1300" dirty="0">
                <a:hlinkClick r:id="rId4"/>
              </a:rPr>
              <a:t>The Joseph Rowntree Foundation reports </a:t>
            </a:r>
            <a:r>
              <a:rPr lang="en-GB" sz="1300" dirty="0"/>
              <a:t>that in late October and early November 2025, nationally more than half of low-income households had to go without heating to reduce their energy bills, over 5 million households had cut back on or skipped meals because they cannot afford food, and almost 4 million households had borrowed to pay for life’s essentials, and the large majority of these (70%) were currently arrears. </a:t>
            </a:r>
          </a:p>
          <a:p>
            <a:pPr>
              <a:lnSpc>
                <a:spcPct val="120000"/>
              </a:lnSpc>
            </a:pPr>
            <a:r>
              <a:rPr lang="en-GB" sz="1300" dirty="0"/>
              <a:t>In 2023-24, 21.3% of children under 16 in Herefordshire (6,423 children) were living in </a:t>
            </a:r>
            <a:r>
              <a:rPr lang="en-GB" sz="1300" i="1" dirty="0"/>
              <a:t>relative</a:t>
            </a:r>
            <a:r>
              <a:rPr lang="en-GB" sz="1300" dirty="0"/>
              <a:t> low-income families; a lower proportion to England (22.1%) and the West Midlands as a whole (29.2%). However, this proportion has increased from 19.8% in 2022-23.</a:t>
            </a:r>
          </a:p>
          <a:p>
            <a:pPr>
              <a:lnSpc>
                <a:spcPct val="120000"/>
              </a:lnSpc>
            </a:pPr>
            <a:r>
              <a:rPr lang="en-GB" sz="1300" dirty="0"/>
              <a:t>18.1% of children (5,448 children) were living in </a:t>
            </a:r>
            <a:r>
              <a:rPr lang="en-GB" sz="1300" i="1" dirty="0"/>
              <a:t>absolute</a:t>
            </a:r>
            <a:r>
              <a:rPr lang="en-GB" sz="13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6784874" y="1014409"/>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6764947" y="1694795"/>
            <a:ext cx="5386174" cy="2837876"/>
          </a:xfrm>
          <a:prstGeom prst="rect">
            <a:avLst/>
          </a:prstGeom>
          <a:ln>
            <a:solidFill>
              <a:schemeClr val="tx1"/>
            </a:solidFill>
          </a:ln>
        </p:spPr>
      </p:pic>
      <p:sp>
        <p:nvSpPr>
          <p:cNvPr id="3" name="TextBox 2"/>
          <p:cNvSpPr txBox="1"/>
          <p:nvPr/>
        </p:nvSpPr>
        <p:spPr>
          <a:xfrm>
            <a:off x="9192561" y="4836405"/>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5635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According to </a:t>
            </a:r>
            <a:r>
              <a:rPr lang="en-GB" sz="5600" dirty="0">
                <a:hlinkClick r:id="rId3"/>
              </a:rPr>
              <a:t>recent research by the Resolution Foundation</a:t>
            </a:r>
            <a:r>
              <a:rPr lang="en-GB" sz="56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5600" dirty="0"/>
              <a:t>The Joseph Rowntree Foundation’s (JRF’s) </a:t>
            </a:r>
            <a:r>
              <a:rPr lang="en-GB" sz="5600" dirty="0">
                <a:hlinkClick r:id="rId4"/>
              </a:rPr>
              <a:t>2026 UK poverty report </a:t>
            </a:r>
            <a:r>
              <a:rPr lang="en-GB" sz="5600" dirty="0"/>
              <a:t>found that more than 1 in 5 people in the UK (21%) were in poverty in 2023/24 — 14.2 million people. Of these, 7.9 million were working-age adults and 4.5 million were children. Pensioner poverty is lower, but it still affects 3 in 20 pensioners. The picture compared to 2022/23 is one broadly of stability in terms of headline figures, but this was the third consecutive rise in both the number and proportion of children in poverty, now up 600,000 on pandemic levels.  JRF found that larger families, people from some minority ethnic groups, people with disabilities, informal carers, people in workless households, social and private renters and people claiming income-related benefits are all at higher risk of poverty.</a:t>
            </a:r>
          </a:p>
          <a:p>
            <a:pPr marL="285750" indent="-285750">
              <a:lnSpc>
                <a:spcPct val="120000"/>
              </a:lnSpc>
              <a:buFont typeface="Arial" panose="020B0604020202020204" pitchFamily="34" charset="0"/>
              <a:buChar char="•"/>
            </a:pPr>
            <a:r>
              <a:rPr lang="en-GB" sz="5600" dirty="0"/>
              <a:t>When housing costs are factored in, poverty rates in the UK are actually much higher than suggested by income measures alone</a:t>
            </a:r>
            <a:r>
              <a:rPr lang="en-GB" sz="5600" dirty="0">
                <a:hlinkClick r:id="rId5"/>
              </a:rPr>
              <a:t>. Data published by End Child Poverty</a:t>
            </a:r>
            <a:r>
              <a:rPr lang="en-GB" sz="5600" dirty="0">
                <a:hlinkClick r:id="rId6"/>
              </a:rPr>
              <a:t> </a:t>
            </a:r>
            <a:r>
              <a:rPr lang="en-GB" sz="56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8"/>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a:t>
            </a:r>
            <a:r>
              <a:rPr lang="en-GB" sz="1100" dirty="0"/>
              <a:t> that in the three months to December 2025, compared with the three months to September 2025 real GDP grew by 0.1%, after a fall of 0.1% in the three months to November and a fall of 0.1% in the three months to October 2025.  </a:t>
            </a:r>
          </a:p>
          <a:p>
            <a:pPr marL="285750" indent="-285750">
              <a:lnSpc>
                <a:spcPct val="120000"/>
              </a:lnSpc>
              <a:buFont typeface="Arial" panose="020B0604020202020204" pitchFamily="34" charset="0"/>
              <a:buChar char="•"/>
            </a:pPr>
            <a:r>
              <a:rPr lang="en-GB" sz="1100" dirty="0"/>
              <a:t>Latest data show that in 2023, Herefordshire’s GDP 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84228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Action with Communities in Rural England (ACRE) - </a:t>
            </a:r>
            <a:r>
              <a:rPr lang="en-GB" sz="1400" dirty="0">
                <a:hlinkClick r:id="rId4"/>
              </a:rPr>
              <a:t>The cost of living in rural areas </a:t>
            </a:r>
            <a:r>
              <a:rPr lang="en-GB" sz="1400" dirty="0"/>
              <a:t>(briefing paper)</a:t>
            </a:r>
          </a:p>
          <a:p>
            <a:pPr marL="0" indent="0">
              <a:lnSpc>
                <a:spcPct val="120000"/>
              </a:lnSpc>
              <a:buNone/>
            </a:pPr>
            <a:r>
              <a:rPr lang="en-GB" sz="1400" dirty="0"/>
              <a:t>Age UK - </a:t>
            </a:r>
            <a:r>
              <a:rPr lang="en-GB" sz="1400" dirty="0">
                <a:hlinkClick r:id="rId5"/>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6"/>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7"/>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8"/>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9"/>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10"/>
              </a:rPr>
              <a:t>UK Economic and Real Estate Briefing – February 2026 </a:t>
            </a:r>
            <a:r>
              <a:rPr lang="en-GB" sz="1400" dirty="0"/>
              <a:t>(report)</a:t>
            </a:r>
          </a:p>
          <a:p>
            <a:pPr marL="0" indent="0">
              <a:lnSpc>
                <a:spcPct val="120000"/>
              </a:lnSpc>
              <a:buNone/>
            </a:pPr>
            <a:r>
              <a:rPr lang="en-GB" sz="1400" dirty="0"/>
              <a:t>British Association for Counselling and Psychotherapy (BACP) - </a:t>
            </a:r>
            <a:r>
              <a:rPr lang="en-GB" sz="1400" dirty="0">
                <a:hlinkClick r:id="rId11"/>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2"/>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3"/>
              </a:rPr>
              <a:t>State of Child Poverty 2024 </a:t>
            </a:r>
            <a:r>
              <a:rPr lang="en-GB" sz="1400" dirty="0"/>
              <a:t>(report)</a:t>
            </a:r>
          </a:p>
          <a:p>
            <a:pPr marL="0" indent="0">
              <a:lnSpc>
                <a:spcPct val="120000"/>
              </a:lnSpc>
              <a:buNone/>
            </a:pPr>
            <a:r>
              <a:rPr lang="en-GB" sz="1400" dirty="0"/>
              <a:t>Buttle UK </a:t>
            </a:r>
            <a:r>
              <a:rPr lang="en-GB" sz="1400" dirty="0">
                <a:hlinkClick r:id="rId14"/>
              </a:rPr>
              <a:t>- Growing Up in Poverty: Exploring the Education Gap</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Cambridge Centre for Housing and Planning Research - </a:t>
            </a:r>
            <a:r>
              <a:rPr lang="en-GB" sz="1400" dirty="0">
                <a:hlinkClick r:id="rId2"/>
              </a:rPr>
              <a:t>Digital exclusion and the cost of living crisis </a:t>
            </a:r>
            <a:r>
              <a:rPr lang="en-GB" sz="1400" dirty="0"/>
              <a:t>(report)</a:t>
            </a:r>
          </a:p>
          <a:p>
            <a:pPr marL="0" indent="0">
              <a:lnSpc>
                <a:spcPct val="120000"/>
              </a:lnSpc>
              <a:buNone/>
            </a:pPr>
            <a:r>
              <a:rPr lang="en-GB" sz="1400" dirty="0"/>
              <a:t>Carers UK - </a:t>
            </a:r>
            <a:r>
              <a:rPr lang="en-GB" sz="1400" dirty="0">
                <a:hlinkClick r:id="rId3"/>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4"/>
              </a:rPr>
              <a:t>The State of Ageing 2025 </a:t>
            </a:r>
            <a:r>
              <a:rPr lang="en-GB" sz="1400" dirty="0"/>
              <a:t>(report)</a:t>
            </a:r>
          </a:p>
          <a:p>
            <a:pPr marL="0" indent="0">
              <a:lnSpc>
                <a:spcPct val="120000"/>
              </a:lnSpc>
              <a:buNone/>
            </a:pPr>
            <a:r>
              <a:rPr lang="en-GB" sz="1400" dirty="0"/>
              <a:t>Centre for Cities - </a:t>
            </a:r>
            <a:r>
              <a:rPr lang="en-GB" sz="1400" dirty="0">
                <a:hlinkClick r:id="rId5"/>
              </a:rPr>
              <a:t>Cost-of-Living tracker</a:t>
            </a:r>
            <a:endParaRPr lang="en-GB" sz="1400" dirty="0"/>
          </a:p>
          <a:p>
            <a:pPr marL="0" indent="0">
              <a:lnSpc>
                <a:spcPct val="120000"/>
              </a:lnSpc>
              <a:buNone/>
            </a:pPr>
            <a:r>
              <a:rPr lang="en-GB" sz="1400" dirty="0"/>
              <a:t>Centre for Cities - </a:t>
            </a:r>
            <a:r>
              <a:rPr lang="en-GB" sz="1400" dirty="0">
                <a:hlinkClick r:id="rId6"/>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7"/>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8"/>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9"/>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10"/>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11"/>
              </a:rPr>
              <a:t>UK economic outlook </a:t>
            </a:r>
            <a:r>
              <a:rPr lang="en-GB" sz="1400" dirty="0"/>
              <a:t>(report) </a:t>
            </a:r>
          </a:p>
          <a:p>
            <a:pPr marL="0" indent="0">
              <a:lnSpc>
                <a:spcPct val="120000"/>
              </a:lnSpc>
              <a:buNone/>
            </a:pPr>
            <a:r>
              <a:rPr lang="en-GB" sz="1400" dirty="0"/>
              <a:t>Centre for Research in Social Policy, Loughborough University - </a:t>
            </a:r>
            <a:r>
              <a:rPr lang="en-GB" sz="1400" dirty="0">
                <a:hlinkClick r:id="rId12"/>
              </a:rPr>
              <a:t>Local Child Poverty Statistics 2025 </a:t>
            </a:r>
            <a:r>
              <a:rPr lang="en-GB" sz="1400" dirty="0"/>
              <a:t>(report and data)</a:t>
            </a:r>
          </a:p>
          <a:p>
            <a:pPr marL="0" indent="0">
              <a:lnSpc>
                <a:spcPct val="120000"/>
              </a:lnSpc>
              <a:buNone/>
            </a:pPr>
            <a:r>
              <a:rPr lang="en-GB" sz="1400" dirty="0"/>
              <a:t>Centre for Social Justice (CSJ) - </a:t>
            </a:r>
            <a:r>
              <a:rPr lang="en-GB" sz="1400" dirty="0">
                <a:hlinkClick r:id="rId13"/>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4"/>
              </a:rPr>
              <a:t>Two Nations:  The state of poverty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Centre for Thriving Places - </a:t>
            </a:r>
            <a:r>
              <a:rPr lang="en-GB" sz="1400" dirty="0">
                <a:hlinkClick r:id="rId2"/>
              </a:rPr>
              <a:t>Thriving Places Index:  Herefordshire</a:t>
            </a:r>
            <a:endParaRPr lang="en-GB" sz="1400" dirty="0"/>
          </a:p>
          <a:p>
            <a:pPr marL="0" indent="0">
              <a:lnSpc>
                <a:spcPct val="120000"/>
              </a:lnSpc>
              <a:buNone/>
            </a:pPr>
            <a:r>
              <a:rPr lang="en-GB" sz="1400" dirty="0"/>
              <a:t>Centre for Young Lives - </a:t>
            </a:r>
            <a:r>
              <a:rPr lang="en-GB" sz="1400" dirty="0">
                <a:hlinkClick r:id="rId3"/>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4"/>
              </a:rPr>
              <a:t>Labour Market Outlook</a:t>
            </a:r>
            <a:r>
              <a:rPr lang="en-GB" sz="1400" dirty="0"/>
              <a:t> (report)</a:t>
            </a:r>
          </a:p>
          <a:p>
            <a:pPr marL="0" indent="0">
              <a:lnSpc>
                <a:spcPct val="120000"/>
              </a:lnSpc>
              <a:buNone/>
            </a:pPr>
            <a:r>
              <a:rPr lang="en-GB" sz="1400" dirty="0"/>
              <a:t>Child Poverty Action Group - </a:t>
            </a:r>
            <a:r>
              <a:rPr lang="en-GB" sz="1400" dirty="0">
                <a:hlinkClick r:id="rId5"/>
              </a:rPr>
              <a:t>The Cost of a Child in 2025 </a:t>
            </a:r>
            <a:r>
              <a:rPr lang="en-GB" sz="1400" dirty="0"/>
              <a:t>(report)</a:t>
            </a:r>
          </a:p>
          <a:p>
            <a:pPr marL="0" indent="0">
              <a:lnSpc>
                <a:spcPct val="120000"/>
              </a:lnSpc>
              <a:buNone/>
            </a:pPr>
            <a:r>
              <a:rPr lang="en-GB" sz="1400" dirty="0"/>
              <a:t>Child Poverty Action Group - </a:t>
            </a:r>
            <a:r>
              <a:rPr lang="en-GB" sz="1400" dirty="0">
                <a:hlinkClick r:id="rId6"/>
              </a:rPr>
              <a:t>Poverty: facts and figures</a:t>
            </a:r>
            <a:endParaRPr lang="en-GB" sz="1400" dirty="0"/>
          </a:p>
          <a:p>
            <a:pPr marL="0" indent="0">
              <a:lnSpc>
                <a:spcPct val="120000"/>
              </a:lnSpc>
              <a:buNone/>
            </a:pPr>
            <a:r>
              <a:rPr lang="en-GB" sz="1400" dirty="0"/>
              <a:t>Childhood Trust - </a:t>
            </a:r>
            <a:r>
              <a:rPr lang="en-GB" sz="1400" dirty="0">
                <a:hlinkClick r:id="rId7"/>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8"/>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9"/>
              </a:rPr>
              <a:t>Client report 2025: No time to lose </a:t>
            </a:r>
            <a:r>
              <a:rPr lang="en-GB" sz="1400" dirty="0"/>
              <a:t>(report)</a:t>
            </a:r>
          </a:p>
          <a:p>
            <a:pPr marL="0" indent="0">
              <a:lnSpc>
                <a:spcPct val="120000"/>
              </a:lnSpc>
              <a:buNone/>
            </a:pPr>
            <a:r>
              <a:rPr lang="en-GB" sz="1400" dirty="0"/>
              <a:t>Citizens Advice - </a:t>
            </a:r>
            <a:r>
              <a:rPr lang="en-GB" sz="1400" dirty="0">
                <a:hlinkClick r:id="rId10"/>
              </a:rPr>
              <a:t>Cost-of-Living data dashboard</a:t>
            </a:r>
            <a:endParaRPr lang="en-GB" sz="1400" dirty="0"/>
          </a:p>
          <a:p>
            <a:pPr marL="0" indent="0">
              <a:lnSpc>
                <a:spcPct val="120000"/>
              </a:lnSpc>
              <a:buNone/>
            </a:pPr>
            <a:r>
              <a:rPr lang="en-GB" sz="1400" dirty="0"/>
              <a:t>Citizens Advice - </a:t>
            </a:r>
            <a:r>
              <a:rPr lang="en-GB" sz="1400" dirty="0">
                <a:hlinkClick r:id="rId11"/>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2"/>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13"/>
              </a:rPr>
              <a:t>The National Red Index 2025</a:t>
            </a:r>
            <a:r>
              <a:rPr lang="en-GB" sz="1400" dirty="0"/>
              <a:t> (report)</a:t>
            </a:r>
          </a:p>
          <a:p>
            <a:pPr marL="0" indent="0">
              <a:lnSpc>
                <a:spcPct val="120000"/>
              </a:lnSpc>
              <a:buNone/>
            </a:pPr>
            <a:r>
              <a:rPr lang="en-GB" sz="1400" dirty="0"/>
              <a:t>Climate Change Committee - </a:t>
            </a:r>
            <a:r>
              <a:rPr lang="en-GB" sz="1400" dirty="0">
                <a:hlinkClick r:id="rId14"/>
              </a:rPr>
              <a:t>Progress in adapting to climate change: 2025 report to Parliament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Demos / Co-Operative Group Ltd - </a:t>
            </a:r>
            <a:r>
              <a:rPr lang="en-GB" sz="1400" dirty="0">
                <a:hlinkClick r:id="rId2"/>
              </a:rPr>
              <a:t>The Opportunity Effect: How social mobility can help drive business and the economy forward </a:t>
            </a:r>
            <a:r>
              <a:rPr lang="en-GB" sz="1400" dirty="0"/>
              <a:t>(report)</a:t>
            </a:r>
          </a:p>
          <a:p>
            <a:pPr marL="0" indent="0">
              <a:lnSpc>
                <a:spcPct val="120000"/>
              </a:lnSpc>
              <a:buNone/>
            </a:pPr>
            <a:r>
              <a:rPr lang="en-GB" sz="1400" dirty="0"/>
              <a:t>Department for Energy Security and Net Zero - </a:t>
            </a:r>
            <a:r>
              <a:rPr lang="en-GB" sz="1400" dirty="0">
                <a:hlinkClick r:id="rId3"/>
              </a:rPr>
              <a:t>Annual fuel poverty statistics report: 2025 </a:t>
            </a:r>
            <a:r>
              <a:rPr lang="en-GB" sz="1400" dirty="0"/>
              <a:t>(report)</a:t>
            </a:r>
          </a:p>
          <a:p>
            <a:pPr marL="0" indent="0">
              <a:lnSpc>
                <a:spcPct val="120000"/>
              </a:lnSpc>
              <a:buNone/>
            </a:pPr>
            <a:r>
              <a:rPr lang="en-GB" sz="1400" dirty="0"/>
              <a:t>Department for the Environment, Food and Rural Affairs (DEFRA) - </a:t>
            </a:r>
            <a:r>
              <a:rPr lang="en-GB" sz="1400" dirty="0">
                <a:hlinkClick r:id="rId4"/>
              </a:rPr>
              <a:t>United Kingdom Food Security Report 2024: Theme 4: Food Security at Household Level</a:t>
            </a:r>
            <a:r>
              <a:rPr lang="en-GB" sz="1400" dirty="0"/>
              <a:t> (report)</a:t>
            </a:r>
          </a:p>
          <a:p>
            <a:pPr marL="0" indent="0">
              <a:lnSpc>
                <a:spcPct val="120000"/>
              </a:lnSpc>
              <a:buNone/>
            </a:pPr>
            <a:r>
              <a:rPr lang="en-GB" sz="1400" dirty="0"/>
              <a:t>DEFRA - </a:t>
            </a:r>
            <a:r>
              <a:rPr lang="en-GB" sz="1400" dirty="0">
                <a:hlinkClick r:id="rId5"/>
              </a:rPr>
              <a:t>Statistical Digest of Rural England</a:t>
            </a:r>
            <a:endParaRPr lang="en-GB" sz="1400" dirty="0"/>
          </a:p>
          <a:p>
            <a:pPr marL="0" indent="0">
              <a:lnSpc>
                <a:spcPct val="120000"/>
              </a:lnSpc>
              <a:buNone/>
            </a:pPr>
            <a:r>
              <a:rPr lang="en-GB" sz="1400" dirty="0"/>
              <a:t>Department for Work and Pensions - </a:t>
            </a:r>
            <a:r>
              <a:rPr lang="en-GB" sz="1400" dirty="0">
                <a:hlinkClick r:id="rId6"/>
              </a:rPr>
              <a:t>Problem drug users’  experiences of employment and the benefit system</a:t>
            </a:r>
            <a:r>
              <a:rPr lang="en-GB" sz="1400" dirty="0"/>
              <a:t> (report)</a:t>
            </a:r>
          </a:p>
          <a:p>
            <a:pPr marL="0" indent="0">
              <a:lnSpc>
                <a:spcPct val="120000"/>
              </a:lnSpc>
              <a:buNone/>
            </a:pPr>
            <a:r>
              <a:rPr lang="en-GB" sz="1400" dirty="0"/>
              <a:t>Department for Work and Pensions and Department for Business and Trade - </a:t>
            </a:r>
            <a:r>
              <a:rPr lang="en-GB" sz="1400" dirty="0">
                <a:hlinkClick r:id="rId7"/>
              </a:rPr>
              <a:t>Keep Britain Working: Final report </a:t>
            </a:r>
            <a:r>
              <a:rPr lang="en-GB" sz="1400" dirty="0"/>
              <a:t>(report)</a:t>
            </a:r>
          </a:p>
          <a:p>
            <a:pPr marL="0" indent="0">
              <a:lnSpc>
                <a:spcPct val="120000"/>
              </a:lnSpc>
              <a:buNone/>
            </a:pPr>
            <a:r>
              <a:rPr lang="en-GB" sz="1400" dirty="0"/>
              <a:t>Education Policy Institute - </a:t>
            </a:r>
            <a:r>
              <a:rPr lang="en-GB" sz="1400" dirty="0">
                <a:hlinkClick r:id="rId8"/>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9"/>
              </a:rPr>
              <a:t>Local child poverty statistics 2025 </a:t>
            </a:r>
            <a:r>
              <a:rPr lang="en-GB" sz="1400" dirty="0"/>
              <a:t>(report and data tables)</a:t>
            </a:r>
          </a:p>
          <a:p>
            <a:pPr marL="0" indent="0">
              <a:lnSpc>
                <a:spcPct val="120000"/>
              </a:lnSpc>
              <a:buNone/>
            </a:pPr>
            <a:r>
              <a:rPr lang="en-GB" sz="1400" dirty="0"/>
              <a:t>End Furniture Poverty - </a:t>
            </a:r>
            <a:r>
              <a:rPr lang="en-GB" sz="1400" dirty="0">
                <a:hlinkClick r:id="rId10"/>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11"/>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12"/>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13"/>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14"/>
              </a:rPr>
              <a:t>The impact of climate change on British farms and farmers’ mental health </a:t>
            </a:r>
            <a:r>
              <a:rPr lang="en-GB" sz="1400" dirty="0"/>
              <a:t>(report)</a:t>
            </a:r>
            <a:endParaRPr lang="nl-NL" sz="1400" dirty="0"/>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nl-NL" sz="1400" dirty="0"/>
              <a:t>Enterprise Research Centre - </a:t>
            </a:r>
            <a:r>
              <a:rPr lang="en-GB" sz="1400" dirty="0">
                <a:hlinkClick r:id="rId3"/>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4"/>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5"/>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6"/>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7"/>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8"/>
              </a:rPr>
              <a:t>Food insecurity tracking </a:t>
            </a:r>
            <a:r>
              <a:rPr lang="en-GB" sz="1400" dirty="0"/>
              <a:t>(survey dashboards)</a:t>
            </a:r>
          </a:p>
          <a:p>
            <a:pPr marL="0" indent="0">
              <a:lnSpc>
                <a:spcPct val="120000"/>
              </a:lnSpc>
              <a:buNone/>
            </a:pPr>
            <a:r>
              <a:rPr lang="en-GB" sz="1400" dirty="0"/>
              <a:t>Food Standards Agency - </a:t>
            </a:r>
            <a:r>
              <a:rPr lang="en-GB" sz="1400" dirty="0">
                <a:hlinkClick r:id="rId9"/>
              </a:rPr>
              <a:t>Consumer Insights Tracker </a:t>
            </a:r>
            <a:r>
              <a:rPr lang="en-GB" sz="1400" dirty="0"/>
              <a:t>(reports)</a:t>
            </a:r>
          </a:p>
          <a:p>
            <a:pPr marL="0" indent="0">
              <a:lnSpc>
                <a:spcPct val="120000"/>
              </a:lnSpc>
              <a:buNone/>
            </a:pPr>
            <a:r>
              <a:rPr lang="en-GB" sz="1400" dirty="0"/>
              <a:t>Gambling Commission - </a:t>
            </a:r>
            <a:r>
              <a:rPr lang="en-GB" sz="1400" dirty="0">
                <a:hlinkClick r:id="rId10"/>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11"/>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12"/>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13"/>
              </a:rPr>
              <a:t>Digital Exclusion Risk Index </a:t>
            </a:r>
            <a:r>
              <a:rPr lang="en-GB" sz="1400" dirty="0"/>
              <a:t>(interactive tool)</a:t>
            </a:r>
          </a:p>
          <a:p>
            <a:pPr marL="0" indent="0">
              <a:lnSpc>
                <a:spcPct val="120000"/>
              </a:lnSpc>
              <a:buNone/>
            </a:pPr>
            <a:r>
              <a:rPr lang="en-GB" sz="1400" dirty="0"/>
              <a:t>Hargreaves Lansdown - </a:t>
            </a:r>
            <a:r>
              <a:rPr lang="en-GB" sz="1400" dirty="0">
                <a:hlinkClick r:id="rId14"/>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5"/>
              </a:rPr>
              <a:t>Health inequalities local authority dashboard</a:t>
            </a:r>
            <a:r>
              <a:rPr lang="en-GB" sz="1400" dirty="0"/>
              <a:t> (interactive tool)</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2"/>
              </a:rPr>
              <a:t>Map of child poverty</a:t>
            </a:r>
            <a:r>
              <a:rPr lang="en-GB" sz="1400" dirty="0"/>
              <a:t> (interactive map)</a:t>
            </a:r>
          </a:p>
          <a:p>
            <a:pPr marL="0" indent="0">
              <a:lnSpc>
                <a:spcPct val="120000"/>
              </a:lnSpc>
              <a:buNone/>
            </a:pPr>
            <a:r>
              <a:rPr lang="en-GB" sz="1400" dirty="0"/>
              <a:t>The Health Foundation - </a:t>
            </a:r>
            <a:r>
              <a:rPr lang="en-GB" sz="1400" dirty="0">
                <a:hlinkClick r:id="rId3"/>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4"/>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5"/>
              </a:rPr>
              <a:t>Tackling mental health inequalities in the UK </a:t>
            </a:r>
            <a:r>
              <a:rPr lang="en-GB" sz="1400" dirty="0"/>
              <a:t>(report)</a:t>
            </a:r>
          </a:p>
          <a:p>
            <a:pPr marL="0" indent="0">
              <a:lnSpc>
                <a:spcPct val="120000"/>
              </a:lnSpc>
              <a:buNone/>
            </a:pPr>
            <a:r>
              <a:rPr lang="en-GB" sz="1400" dirty="0"/>
              <a:t>The Health Foundation - </a:t>
            </a:r>
            <a:r>
              <a:rPr lang="en-GB" sz="1400" dirty="0">
                <a:hlinkClick r:id="rId6"/>
              </a:rPr>
              <a:t>Unravelling the rise in mental health-related inactivity </a:t>
            </a:r>
            <a:r>
              <a:rPr lang="en-GB" sz="1400" dirty="0"/>
              <a:t>(blog)</a:t>
            </a:r>
          </a:p>
          <a:p>
            <a:pPr marL="0" indent="0">
              <a:lnSpc>
                <a:spcPct val="120000"/>
              </a:lnSpc>
              <a:buNone/>
            </a:pPr>
            <a:r>
              <a:rPr lang="en-GB" sz="1400" dirty="0"/>
              <a:t>HM Government - </a:t>
            </a:r>
            <a:r>
              <a:rPr lang="en-GB" sz="1400" dirty="0">
                <a:hlinkClick r:id="rId7"/>
              </a:rPr>
              <a:t>Our Children, Our Future:  Tackling Child Poverty </a:t>
            </a:r>
            <a:r>
              <a:rPr lang="en-GB" sz="1400" dirty="0"/>
              <a:t>(strategy document)</a:t>
            </a:r>
          </a:p>
          <a:p>
            <a:pPr marL="0" indent="0">
              <a:lnSpc>
                <a:spcPct val="120000"/>
              </a:lnSpc>
              <a:buNone/>
            </a:pPr>
            <a:r>
              <a:rPr lang="en-GB" sz="1400" dirty="0"/>
              <a:t>HM Land Registry - </a:t>
            </a:r>
            <a:r>
              <a:rPr lang="en-GB" sz="1400" dirty="0">
                <a:hlinkClick r:id="rId8"/>
              </a:rPr>
              <a:t>UK House Price Index reports</a:t>
            </a:r>
            <a:endParaRPr lang="en-GB" sz="1400" dirty="0"/>
          </a:p>
          <a:p>
            <a:pPr marL="0" indent="0">
              <a:lnSpc>
                <a:spcPct val="120000"/>
              </a:lnSpc>
              <a:buNone/>
            </a:pPr>
            <a:r>
              <a:rPr lang="en-GB" sz="1400" dirty="0"/>
              <a:t>House of Commons Library - </a:t>
            </a:r>
            <a:r>
              <a:rPr lang="en-GB" sz="1400" dirty="0">
                <a:hlinkClick r:id="rId9"/>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10"/>
              </a:rPr>
              <a:t>Deep material poverty: How many children are going without essentials?</a:t>
            </a:r>
            <a:r>
              <a:rPr lang="en-GB" sz="1400" dirty="0"/>
              <a:t> (insight)</a:t>
            </a:r>
          </a:p>
          <a:p>
            <a:pPr marL="0" indent="0">
              <a:lnSpc>
                <a:spcPct val="120000"/>
              </a:lnSpc>
              <a:buNone/>
            </a:pPr>
            <a:r>
              <a:rPr lang="en-GB" sz="1400" dirty="0"/>
              <a:t>House of Commons Library - </a:t>
            </a:r>
            <a:r>
              <a:rPr lang="en-GB" sz="1400" dirty="0">
                <a:hlinkClick r:id="rId11"/>
              </a:rPr>
              <a:t>Domestic energy prices </a:t>
            </a:r>
            <a:r>
              <a:rPr lang="en-GB" sz="1400" dirty="0"/>
              <a:t>(research briefing)</a:t>
            </a:r>
          </a:p>
          <a:p>
            <a:pPr marL="0" indent="0">
              <a:lnSpc>
                <a:spcPct val="120000"/>
              </a:lnSpc>
              <a:buNone/>
            </a:pPr>
            <a:r>
              <a:rPr lang="en-GB" sz="1400" dirty="0"/>
              <a:t>House of Commons Library - </a:t>
            </a:r>
            <a:r>
              <a:rPr lang="en-GB" sz="1400" dirty="0">
                <a:hlinkClick r:id="rId12"/>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13"/>
              </a:rPr>
              <a:t>Food banks in the UK </a:t>
            </a:r>
            <a:r>
              <a:rPr lang="en-GB" sz="1400" dirty="0"/>
              <a:t>(research briefing)</a:t>
            </a:r>
          </a:p>
          <a:p>
            <a:pPr marL="0" indent="0">
              <a:lnSpc>
                <a:spcPct val="120000"/>
              </a:lnSpc>
              <a:buNone/>
            </a:pPr>
            <a:r>
              <a:rPr lang="en-GB" sz="1400" dirty="0"/>
              <a:t>House of Commons Library - </a:t>
            </a:r>
            <a:r>
              <a:rPr lang="en-GB" sz="1400" dirty="0">
                <a:hlinkClick r:id="rId14"/>
              </a:rPr>
              <a:t>Food poverty: Households, food banks and free school meals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166420"/>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Fuel poverty in the UK </a:t>
            </a:r>
            <a:r>
              <a:rPr lang="en-GB" sz="1400" dirty="0"/>
              <a:t>(research briefing)</a:t>
            </a:r>
          </a:p>
          <a:p>
            <a:pPr marL="0" indent="0">
              <a:lnSpc>
                <a:spcPct val="120000"/>
              </a:lnSpc>
              <a:buNone/>
            </a:pPr>
            <a:r>
              <a:rPr lang="en-GB" sz="1400" dirty="0"/>
              <a:t>House of Commons Library - </a:t>
            </a:r>
            <a:r>
              <a:rPr lang="en-GB" sz="1400" dirty="0">
                <a:hlinkClick r:id="rId3"/>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4"/>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5"/>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6"/>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7"/>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8"/>
              </a:rPr>
              <a:t>The contribution of the defence industry to UK regions and countries </a:t>
            </a:r>
            <a:r>
              <a:rPr lang="en-GB" sz="1400" dirty="0"/>
              <a:t>(research briefing)</a:t>
            </a:r>
          </a:p>
          <a:p>
            <a:pPr marL="0" indent="0">
              <a:lnSpc>
                <a:spcPct val="120000"/>
              </a:lnSpc>
              <a:buNone/>
            </a:pPr>
            <a:r>
              <a:rPr lang="en-GB" sz="1400" dirty="0"/>
              <a:t>House of Commons Library - </a:t>
            </a:r>
            <a:r>
              <a:rPr lang="en-GB" sz="1400" dirty="0">
                <a:hlinkClick r:id="rId9"/>
              </a:rPr>
              <a:t>Retail sector in the UK </a:t>
            </a:r>
            <a:r>
              <a:rPr lang="en-GB" sz="1400" dirty="0"/>
              <a:t>(research briefing)</a:t>
            </a:r>
          </a:p>
          <a:p>
            <a:pPr marL="0" indent="0">
              <a:lnSpc>
                <a:spcPct val="120000"/>
              </a:lnSpc>
              <a:buNone/>
            </a:pPr>
            <a:r>
              <a:rPr lang="en-GB" sz="1400" dirty="0"/>
              <a:t>House of Commons Library - </a:t>
            </a:r>
            <a:r>
              <a:rPr lang="en-GB" sz="1400" dirty="0">
                <a:hlinkClick r:id="rId10"/>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1"/>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12"/>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13"/>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14"/>
              </a:rPr>
              <a:t>Exploring the interactions between job quality, industries and health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Institute for Fiscal Studies (IFS) - </a:t>
            </a:r>
            <a:r>
              <a:rPr lang="en-GB" sz="1400" dirty="0" err="1">
                <a:hlinkClick r:id="rId2"/>
              </a:rPr>
              <a:t>Cheapflation</a:t>
            </a:r>
            <a:r>
              <a:rPr lang="en-GB" sz="1400" dirty="0">
                <a:hlinkClick r:id="rId2"/>
              </a:rPr>
              <a:t> and the rise of inflation inequality </a:t>
            </a:r>
            <a:r>
              <a:rPr lang="en-GB" sz="1400" dirty="0"/>
              <a:t>(report)</a:t>
            </a:r>
          </a:p>
          <a:p>
            <a:pPr marL="0" indent="0">
              <a:lnSpc>
                <a:spcPct val="120000"/>
              </a:lnSpc>
              <a:buNone/>
            </a:pPr>
            <a:r>
              <a:rPr lang="en-GB" sz="1400" dirty="0"/>
              <a:t>IFS - </a:t>
            </a:r>
            <a:r>
              <a:rPr lang="en-GB" sz="1400" dirty="0">
                <a:hlinkClick r:id="rId3"/>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4"/>
              </a:rPr>
              <a:t>Green Budget 2025: Full report</a:t>
            </a:r>
            <a:endParaRPr lang="en-GB" sz="1400" dirty="0"/>
          </a:p>
          <a:p>
            <a:pPr marL="0" indent="0">
              <a:lnSpc>
                <a:spcPct val="120000"/>
              </a:lnSpc>
              <a:buNone/>
            </a:pPr>
            <a:r>
              <a:rPr lang="en-GB" sz="1400" dirty="0"/>
              <a:t>IFS - </a:t>
            </a:r>
            <a:r>
              <a:rPr lang="en-GB" sz="1400" dirty="0">
                <a:hlinkClick r:id="rId5"/>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6"/>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7"/>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8"/>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9"/>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0"/>
              </a:rPr>
              <a:t>Living standards since the last election</a:t>
            </a:r>
            <a:r>
              <a:rPr lang="en-GB" sz="1400" dirty="0"/>
              <a:t> (report)</a:t>
            </a:r>
          </a:p>
          <a:p>
            <a:pPr marL="0" indent="0">
              <a:lnSpc>
                <a:spcPct val="120000"/>
              </a:lnSpc>
              <a:buNone/>
            </a:pPr>
            <a:r>
              <a:rPr lang="en-GB" sz="1400" dirty="0"/>
              <a:t>IFS - </a:t>
            </a:r>
            <a:r>
              <a:rPr lang="en-GB" sz="1400" dirty="0">
                <a:hlinkClick r:id="rId11"/>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12"/>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13"/>
              </a:rPr>
              <a:t>Seven key facts about UK living standards </a:t>
            </a:r>
            <a:r>
              <a:rPr lang="en-GB" sz="1400" dirty="0"/>
              <a:t>(report)</a:t>
            </a:r>
          </a:p>
          <a:p>
            <a:pPr marL="0" indent="0">
              <a:lnSpc>
                <a:spcPct val="120000"/>
              </a:lnSpc>
              <a:buNone/>
            </a:pPr>
            <a:r>
              <a:rPr lang="en-GB" sz="1400" dirty="0"/>
              <a:t>IFS - </a:t>
            </a:r>
            <a:r>
              <a:rPr lang="en-GB" sz="1400" dirty="0">
                <a:hlinkClick r:id="rId14"/>
              </a:rPr>
              <a:t>Tackling regional inequalities: lessons from new research </a:t>
            </a:r>
            <a:r>
              <a:rPr lang="en-GB" sz="1400" dirty="0"/>
              <a:t>(research paper)</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160749"/>
          </a:xfrm>
          <a:solidFill>
            <a:schemeClr val="bg1"/>
          </a:solidFill>
        </p:spPr>
        <p:txBody>
          <a:bodyPr numCol="1">
            <a:noAutofit/>
          </a:bodyPr>
          <a:lstStyle/>
          <a:p>
            <a:pPr marL="0" indent="0">
              <a:lnSpc>
                <a:spcPct val="120000"/>
              </a:lnSpc>
              <a:buNone/>
            </a:pPr>
            <a:r>
              <a:rPr lang="en-GB" sz="1400" dirty="0"/>
              <a:t>IFS - </a:t>
            </a:r>
            <a:r>
              <a:rPr lang="en-GB" sz="1400" dirty="0">
                <a:hlinkClick r:id="rId2"/>
              </a:rPr>
              <a:t>The role of changing health in rising health-related benefit claims </a:t>
            </a:r>
            <a:r>
              <a:rPr lang="en-GB" sz="1400" dirty="0"/>
              <a:t>(report)</a:t>
            </a:r>
          </a:p>
          <a:p>
            <a:pPr marL="0" indent="0">
              <a:lnSpc>
                <a:spcPct val="120000"/>
              </a:lnSpc>
              <a:buNone/>
            </a:pPr>
            <a:r>
              <a:rPr lang="en-GB" sz="1400" dirty="0"/>
              <a:t>IFS - </a:t>
            </a:r>
            <a:r>
              <a:rPr lang="en-GB" sz="1400" dirty="0">
                <a:hlinkClick r:id="rId3"/>
              </a:rPr>
              <a:t>Unemployment, benefits and household spending: new evidence from UK bank account data </a:t>
            </a:r>
            <a:r>
              <a:rPr lang="en-GB" sz="1400" dirty="0"/>
              <a:t>(report)</a:t>
            </a:r>
          </a:p>
          <a:p>
            <a:pPr marL="0" indent="0">
              <a:lnSpc>
                <a:spcPct val="120000"/>
              </a:lnSpc>
              <a:buNone/>
            </a:pPr>
            <a:r>
              <a:rPr lang="en-GB" sz="1400" dirty="0"/>
              <a:t>Institute of Health Equity - </a:t>
            </a:r>
            <a:r>
              <a:rPr lang="en-GB" sz="1400" dirty="0">
                <a:hlinkClick r:id="rId4"/>
              </a:rPr>
              <a:t>Fuel poverty, cold homes and health inequalities in the UK</a:t>
            </a:r>
            <a:r>
              <a:rPr lang="en-GB" sz="1400" dirty="0"/>
              <a:t> (report)</a:t>
            </a:r>
          </a:p>
          <a:p>
            <a:pPr marL="0" indent="0">
              <a:lnSpc>
                <a:spcPct val="120000"/>
              </a:lnSpc>
              <a:buNone/>
            </a:pPr>
            <a:r>
              <a:rPr lang="en-GB" sz="1400" dirty="0"/>
              <a:t>Joint Economic Data Hub - </a:t>
            </a:r>
            <a:r>
              <a:rPr lang="en-GB" sz="1400" dirty="0">
                <a:hlinkClick r:id="rId5"/>
              </a:rPr>
              <a:t>The Midlands Defence Industry </a:t>
            </a:r>
            <a:r>
              <a:rPr lang="en-GB" sz="1400" dirty="0"/>
              <a:t>(report)</a:t>
            </a:r>
          </a:p>
          <a:p>
            <a:pPr marL="0" indent="0">
              <a:lnSpc>
                <a:spcPct val="120000"/>
              </a:lnSpc>
              <a:buNone/>
            </a:pPr>
            <a:r>
              <a:rPr lang="en-GB" sz="1400" dirty="0"/>
              <a:t>Joseph Rowntree Foundation (JRF) -  </a:t>
            </a:r>
            <a:r>
              <a:rPr lang="en-GB" sz="1400" dirty="0">
                <a:hlinkClick r:id="rId6"/>
              </a:rPr>
              <a:t>UK Poverty 2026</a:t>
            </a:r>
            <a:r>
              <a:rPr lang="en-GB" sz="1400" dirty="0"/>
              <a:t> (report)</a:t>
            </a:r>
          </a:p>
          <a:p>
            <a:pPr marL="0" indent="0">
              <a:lnSpc>
                <a:spcPct val="120000"/>
              </a:lnSpc>
              <a:buNone/>
            </a:pPr>
            <a:r>
              <a:rPr lang="en-GB" sz="1400" dirty="0"/>
              <a:t>JRF -  </a:t>
            </a:r>
            <a:r>
              <a:rPr lang="en-GB" sz="1400" dirty="0">
                <a:hlinkClick r:id="rId7"/>
              </a:rPr>
              <a:t>Cost of living </a:t>
            </a:r>
            <a:r>
              <a:rPr lang="en-GB" sz="1400" dirty="0"/>
              <a:t>(reports and briefings)</a:t>
            </a:r>
          </a:p>
          <a:p>
            <a:pPr marL="0" indent="0">
              <a:lnSpc>
                <a:spcPct val="120000"/>
              </a:lnSpc>
              <a:buNone/>
            </a:pPr>
            <a:r>
              <a:rPr lang="en-GB" sz="1400" dirty="0"/>
              <a:t>JRF - </a:t>
            </a:r>
            <a:r>
              <a:rPr lang="en-GB" sz="1400" dirty="0">
                <a:hlinkClick r:id="rId8"/>
              </a:rPr>
              <a:t>Destitution in the UK 2023 </a:t>
            </a:r>
            <a:r>
              <a:rPr lang="en-GB" sz="1400" dirty="0"/>
              <a:t>(report)</a:t>
            </a:r>
          </a:p>
          <a:p>
            <a:pPr marL="0" indent="0">
              <a:lnSpc>
                <a:spcPct val="120000"/>
              </a:lnSpc>
              <a:buNone/>
            </a:pPr>
            <a:r>
              <a:rPr lang="en-GB" sz="1400" dirty="0"/>
              <a:t>JRF - </a:t>
            </a:r>
            <a:r>
              <a:rPr lang="en-GB" sz="1400" dirty="0">
                <a:hlinkClick r:id="rId9"/>
              </a:rPr>
              <a:t>The impact of hardship on primary schools and primary and community healthcare </a:t>
            </a:r>
            <a:r>
              <a:rPr lang="en-GB" sz="1400" dirty="0"/>
              <a:t>(report)</a:t>
            </a:r>
          </a:p>
          <a:p>
            <a:pPr marL="0" indent="0">
              <a:lnSpc>
                <a:spcPct val="120000"/>
              </a:lnSpc>
              <a:buNone/>
            </a:pPr>
            <a:r>
              <a:rPr lang="en-GB" sz="1400" dirty="0"/>
              <a:t>The King’s Fund - </a:t>
            </a:r>
            <a:r>
              <a:rPr lang="en-GB" sz="1400" dirty="0">
                <a:hlinkClick r:id="rId10"/>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11"/>
              </a:rPr>
              <a:t>The King’s Trust TK Maxx Youth Index 2025 </a:t>
            </a:r>
            <a:r>
              <a:rPr lang="en-GB" sz="1400" dirty="0"/>
              <a:t>(report)</a:t>
            </a:r>
          </a:p>
          <a:p>
            <a:pPr marL="0" indent="0">
              <a:lnSpc>
                <a:spcPct val="120000"/>
              </a:lnSpc>
              <a:buNone/>
            </a:pPr>
            <a:r>
              <a:rPr lang="en-GB" sz="1400" dirty="0"/>
              <a:t>KPMG - </a:t>
            </a:r>
            <a:r>
              <a:rPr lang="en-GB" sz="1400" dirty="0">
                <a:hlinkClick r:id="rId12"/>
              </a:rPr>
              <a:t>UK Economic Outlook </a:t>
            </a:r>
            <a:r>
              <a:rPr lang="en-GB" sz="1400" dirty="0"/>
              <a:t>(report)</a:t>
            </a:r>
          </a:p>
          <a:p>
            <a:pPr marL="0" indent="0">
              <a:lnSpc>
                <a:spcPct val="120000"/>
              </a:lnSpc>
              <a:buNone/>
            </a:pPr>
            <a:r>
              <a:rPr lang="en-GB" sz="1400" dirty="0"/>
              <a:t>Learning and Work Institute – </a:t>
            </a:r>
            <a:r>
              <a:rPr lang="en-GB" sz="1400" dirty="0">
                <a:hlinkClick r:id="rId13"/>
              </a:rPr>
              <a:t>Labour market briefing January 2026</a:t>
            </a:r>
            <a:endParaRPr lang="en-GB" sz="1400" dirty="0"/>
          </a:p>
          <a:p>
            <a:pPr marL="0" indent="0">
              <a:lnSpc>
                <a:spcPct val="120000"/>
              </a:lnSpc>
              <a:buNone/>
            </a:pPr>
            <a:r>
              <a:rPr lang="en-GB" sz="1400" dirty="0"/>
              <a:t>Living Wage Foundation - </a:t>
            </a:r>
            <a:r>
              <a:rPr lang="en-GB" sz="1400" dirty="0">
                <a:hlinkClick r:id="rId14"/>
              </a:rPr>
              <a:t>Precarious pay and uncertain hours: insecure work in the UK Labour Market</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Living Wage Foundation - </a:t>
            </a:r>
            <a:r>
              <a:rPr lang="en-GB" sz="1400" dirty="0">
                <a:hlinkClick r:id="rId3"/>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4"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5"/>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6"/>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7"/>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8"/>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9"/>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10"/>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11"/>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12"/>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13"/>
              </a:rPr>
              <a:t>Burnout Report 2025 </a:t>
            </a:r>
            <a:r>
              <a:rPr lang="en-GB" sz="1400" dirty="0"/>
              <a:t>(report)</a:t>
            </a:r>
          </a:p>
          <a:p>
            <a:pPr marL="0" indent="0">
              <a:lnSpc>
                <a:spcPct val="120000"/>
              </a:lnSpc>
              <a:buNone/>
            </a:pPr>
            <a:r>
              <a:rPr lang="en-GB" sz="1400" dirty="0"/>
              <a:t>Mental Health UK - </a:t>
            </a:r>
            <a:r>
              <a:rPr lang="en-GB" sz="1400" dirty="0">
                <a:hlinkClick r:id="rId14"/>
              </a:rPr>
              <a:t>Breaking Barriers: Supporting mental health to boost economic growth</a:t>
            </a:r>
            <a:r>
              <a:rPr lang="en-GB" sz="1400" dirty="0"/>
              <a:t> (report)</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Midlands Engine - </a:t>
            </a:r>
            <a:r>
              <a:rPr lang="en-GB" sz="1400" dirty="0">
                <a:hlinkClick r:id="rId2"/>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3"/>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4"/>
              </a:rPr>
              <a:t>English Housing Survey 2023 to 2024: experiences of the 'housing crisis’ </a:t>
            </a:r>
            <a:r>
              <a:rPr lang="en-GB" sz="1400" dirty="0"/>
              <a:t>(report)</a:t>
            </a:r>
          </a:p>
          <a:p>
            <a:pPr marL="0" indent="0">
              <a:lnSpc>
                <a:spcPct val="120000"/>
              </a:lnSpc>
              <a:buNone/>
            </a:pPr>
            <a:r>
              <a:rPr lang="en-GB" sz="1400" dirty="0"/>
              <a:t>Money Advice Trust - </a:t>
            </a:r>
            <a:r>
              <a:rPr lang="en-GB" sz="1400" dirty="0">
                <a:hlinkClick r:id="rId5"/>
              </a:rPr>
              <a:t>Broken Budgets:  An analysis of people contacting National </a:t>
            </a:r>
            <a:r>
              <a:rPr lang="en-GB" sz="1400" dirty="0" err="1">
                <a:hlinkClick r:id="rId5"/>
              </a:rPr>
              <a:t>Debtline</a:t>
            </a:r>
            <a:r>
              <a:rPr lang="en-GB" sz="1400" dirty="0">
                <a:hlinkClick r:id="rId5"/>
              </a:rPr>
              <a:t> and Business </a:t>
            </a:r>
            <a:r>
              <a:rPr lang="en-GB" sz="1400" dirty="0" err="1">
                <a:hlinkClick r:id="rId5"/>
              </a:rPr>
              <a:t>Debtline</a:t>
            </a:r>
            <a:r>
              <a:rPr lang="en-GB" sz="1400" dirty="0">
                <a:hlinkClick r:id="rId5"/>
              </a:rPr>
              <a:t>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6"/>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7"/>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8"/>
              </a:rPr>
              <a:t>British Social Attitudes</a:t>
            </a:r>
            <a:endParaRPr lang="en-GB" sz="1400" dirty="0"/>
          </a:p>
          <a:p>
            <a:pPr marL="0" indent="0">
              <a:lnSpc>
                <a:spcPct val="120000"/>
              </a:lnSpc>
              <a:buNone/>
            </a:pPr>
            <a:r>
              <a:rPr lang="en-GB" sz="1400" dirty="0"/>
              <a:t>National Housing Federation - </a:t>
            </a:r>
            <a:r>
              <a:rPr lang="en-GB" sz="1400" dirty="0">
                <a:hlinkClick r:id="rId9"/>
              </a:rPr>
              <a:t>Rural Life Monitor 2024 </a:t>
            </a:r>
            <a:r>
              <a:rPr lang="en-GB" sz="1400" dirty="0"/>
              <a:t>(report)</a:t>
            </a:r>
          </a:p>
          <a:p>
            <a:pPr marL="0" indent="0">
              <a:lnSpc>
                <a:spcPct val="120000"/>
              </a:lnSpc>
              <a:buNone/>
            </a:pPr>
            <a:r>
              <a:rPr lang="en-GB" sz="1400" dirty="0"/>
              <a:t>National Institute for Economic and Social Research (NIESR) - </a:t>
            </a:r>
            <a:r>
              <a:rPr lang="en-GB" sz="1400" dirty="0">
                <a:hlinkClick r:id="rId10"/>
              </a:rPr>
              <a:t>UK Economic Outlook Winter 2026 </a:t>
            </a:r>
            <a:r>
              <a:rPr lang="en-GB" sz="1400" dirty="0"/>
              <a:t>(report)</a:t>
            </a:r>
          </a:p>
          <a:p>
            <a:pPr marL="0" indent="0">
              <a:lnSpc>
                <a:spcPct val="120000"/>
              </a:lnSpc>
              <a:buNone/>
            </a:pPr>
            <a:r>
              <a:rPr lang="en-GB" sz="1400" dirty="0"/>
              <a:t>The National Council for Voluntary Organisations (NCVO) - </a:t>
            </a:r>
            <a:r>
              <a:rPr lang="en-GB" sz="1400" dirty="0">
                <a:hlinkClick r:id="rId11"/>
              </a:rPr>
              <a:t>UK Civil Society Almanac 2024 </a:t>
            </a:r>
            <a:r>
              <a:rPr lang="en-GB" sz="1400" dirty="0"/>
              <a:t>(report)</a:t>
            </a:r>
          </a:p>
          <a:p>
            <a:pPr marL="0" indent="0">
              <a:lnSpc>
                <a:spcPct val="120000"/>
              </a:lnSpc>
              <a:buNone/>
            </a:pPr>
            <a:r>
              <a:rPr lang="en-GB" sz="1400" dirty="0"/>
              <a:t>NatWest Group - </a:t>
            </a:r>
            <a:r>
              <a:rPr lang="en-GB" sz="1400" dirty="0">
                <a:hlinkClick r:id="rId12"/>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13"/>
              </a:rPr>
              <a:t>What’s behind the rise in disability benefit claims </a:t>
            </a:r>
            <a:r>
              <a:rPr lang="en-GB" sz="1400" dirty="0"/>
              <a:t>(blog)</a:t>
            </a:r>
          </a:p>
          <a:p>
            <a:pPr marL="0" indent="0">
              <a:lnSpc>
                <a:spcPct val="120000"/>
              </a:lnSpc>
              <a:buNone/>
            </a:pPr>
            <a:r>
              <a:rPr lang="en-GB" sz="1400" dirty="0"/>
              <a:t>Ofcom - </a:t>
            </a:r>
            <a:r>
              <a:rPr lang="en-GB" sz="1400" dirty="0">
                <a:hlinkClick r:id="rId14"/>
              </a:rPr>
              <a:t>A demographic deep dive into internet adoption</a:t>
            </a: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Office for Health Improvement and Disparities (OHID) - </a:t>
            </a:r>
            <a:r>
              <a:rPr lang="en-GB" sz="1400" dirty="0">
                <a:hlinkClick r:id="rId2"/>
              </a:rPr>
              <a:t>Health inequalities dashboard</a:t>
            </a:r>
            <a:r>
              <a:rPr lang="en-GB" sz="1400" dirty="0"/>
              <a:t> ((interactive dashboard) </a:t>
            </a:r>
          </a:p>
          <a:p>
            <a:pPr marL="0" indent="0">
              <a:lnSpc>
                <a:spcPct val="120000"/>
              </a:lnSpc>
              <a:buNone/>
            </a:pPr>
            <a:r>
              <a:rPr lang="en-GB" sz="1400" dirty="0"/>
              <a:t>OHID - </a:t>
            </a:r>
            <a:r>
              <a:rPr lang="en-GB" sz="1400" dirty="0">
                <a:hlinkClick r:id="rId3"/>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4"/>
              </a:rPr>
              <a:t>Build a custom area profile</a:t>
            </a:r>
            <a:r>
              <a:rPr lang="en-GB" sz="1400" dirty="0"/>
              <a:t> interactive tool (Census 2021 data)</a:t>
            </a:r>
          </a:p>
          <a:p>
            <a:pPr marL="0" indent="0">
              <a:lnSpc>
                <a:spcPct val="120000"/>
              </a:lnSpc>
              <a:buNone/>
            </a:pPr>
            <a:r>
              <a:rPr lang="en-GB" sz="1400" dirty="0"/>
              <a:t>ONS - </a:t>
            </a:r>
            <a:r>
              <a:rPr lang="en-GB" sz="1400" dirty="0">
                <a:hlinkClick r:id="rId5"/>
              </a:rPr>
              <a:t>Business insights and impact on the UK economy February 2026</a:t>
            </a:r>
            <a:endParaRPr lang="en-GB" sz="1400" dirty="0"/>
          </a:p>
          <a:p>
            <a:pPr marL="0" indent="0">
              <a:lnSpc>
                <a:spcPct val="120000"/>
              </a:lnSpc>
              <a:buNone/>
            </a:pPr>
            <a:r>
              <a:rPr lang="en-GB" sz="1400" dirty="0"/>
              <a:t>ONS - </a:t>
            </a:r>
            <a:r>
              <a:rPr lang="en-GB" sz="1400" dirty="0">
                <a:hlinkClick r:id="rId6"/>
              </a:rPr>
              <a:t>Census 2021:  How homes are heated in your area</a:t>
            </a:r>
            <a:r>
              <a:rPr lang="en-GB" sz="1400" dirty="0"/>
              <a:t> (interactive map)</a:t>
            </a:r>
          </a:p>
          <a:p>
            <a:pPr marL="0" indent="0">
              <a:lnSpc>
                <a:spcPct val="120000"/>
              </a:lnSpc>
              <a:buNone/>
            </a:pPr>
            <a:r>
              <a:rPr lang="en-GB" sz="1400" dirty="0"/>
              <a:t>ONS - </a:t>
            </a:r>
            <a:r>
              <a:rPr lang="en-GB" sz="1400" dirty="0">
                <a:hlinkClick r:id="rId7"/>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8"/>
              </a:rPr>
              <a:t>Childcare accessibility by neighbourhood</a:t>
            </a:r>
            <a:r>
              <a:rPr lang="en-GB" sz="1400" dirty="0"/>
              <a:t> (interactive tool) </a:t>
            </a:r>
          </a:p>
          <a:p>
            <a:pPr marL="0" indent="0">
              <a:lnSpc>
                <a:spcPct val="120000"/>
              </a:lnSpc>
              <a:buNone/>
            </a:pPr>
            <a:r>
              <a:rPr lang="en-GB" sz="1400" dirty="0"/>
              <a:t>ONS - </a:t>
            </a:r>
            <a:r>
              <a:rPr lang="en-GB" sz="1400" dirty="0">
                <a:hlinkClick r:id="rId9"/>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0"/>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1"/>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2"/>
              </a:rPr>
              <a:t>Explore local indicators </a:t>
            </a:r>
            <a:r>
              <a:rPr lang="en-GB" sz="1400" dirty="0"/>
              <a:t>(interactive tool)</a:t>
            </a:r>
          </a:p>
          <a:p>
            <a:pPr marL="0" indent="0">
              <a:lnSpc>
                <a:spcPct val="120000"/>
              </a:lnSpc>
              <a:buNone/>
            </a:pPr>
            <a:r>
              <a:rPr lang="en-GB" sz="1400" dirty="0"/>
              <a:t>ONS - </a:t>
            </a:r>
            <a:r>
              <a:rPr lang="en-GB" sz="1400" dirty="0">
                <a:hlinkClick r:id="rId13"/>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14"/>
              </a:rPr>
              <a:t>Facts and figures about people living in Herefordshire</a:t>
            </a:r>
            <a:r>
              <a:rPr lang="en-GB" sz="1400" dirty="0"/>
              <a:t> (interactive tool)</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Firm employment dynamics in local economies, UK: 2004 to 2022</a:t>
            </a:r>
            <a:endParaRPr lang="en-GB" sz="1400" dirty="0"/>
          </a:p>
          <a:p>
            <a:pPr marL="0" indent="0">
              <a:lnSpc>
                <a:spcPct val="120000"/>
              </a:lnSpc>
              <a:buNone/>
            </a:pPr>
            <a:r>
              <a:rPr lang="en-GB" sz="1400" dirty="0"/>
              <a:t>ONS - </a:t>
            </a:r>
            <a:r>
              <a:rPr lang="en-GB" sz="1400" dirty="0">
                <a:hlinkClick r:id="rId3"/>
              </a:rPr>
              <a:t>First time mortgage buyers </a:t>
            </a:r>
            <a:r>
              <a:rPr lang="en-GB" sz="1400" dirty="0"/>
              <a:t>(interactive page)</a:t>
            </a:r>
          </a:p>
          <a:p>
            <a:pPr marL="0" indent="0">
              <a:lnSpc>
                <a:spcPct val="120000"/>
              </a:lnSpc>
              <a:buNone/>
            </a:pPr>
            <a:r>
              <a:rPr lang="en-GB" sz="1400" dirty="0"/>
              <a:t>ONS - </a:t>
            </a:r>
            <a:r>
              <a:rPr lang="en-GB" sz="1400" dirty="0">
                <a:hlinkClick r:id="rId4"/>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5"/>
              </a:rPr>
              <a:t>Health Index - Health in England: 2015 to 2021</a:t>
            </a:r>
            <a:r>
              <a:rPr lang="en-GB" sz="1400" dirty="0"/>
              <a:t> (interactive map)</a:t>
            </a:r>
          </a:p>
          <a:p>
            <a:pPr marL="0" indent="0">
              <a:lnSpc>
                <a:spcPct val="120000"/>
              </a:lnSpc>
              <a:buNone/>
            </a:pPr>
            <a:r>
              <a:rPr lang="en-GB" sz="1400" dirty="0"/>
              <a:t>ONS - </a:t>
            </a:r>
            <a:r>
              <a:rPr lang="en-GB" sz="1400" dirty="0">
                <a:hlinkClick r:id="rId6"/>
              </a:rPr>
              <a:t>Household Costs Indices for UK household groups</a:t>
            </a:r>
            <a:endParaRPr lang="en-GB" sz="1400" dirty="0"/>
          </a:p>
          <a:p>
            <a:pPr marL="0" indent="0">
              <a:lnSpc>
                <a:spcPct val="120000"/>
              </a:lnSpc>
              <a:buNone/>
            </a:pPr>
            <a:r>
              <a:rPr lang="en-GB" sz="1400" dirty="0"/>
              <a:t>ONS - </a:t>
            </a:r>
            <a:r>
              <a:rPr lang="en-GB" sz="1400" dirty="0">
                <a:hlinkClick r:id="rId7"/>
              </a:rPr>
              <a:t>Inflation and price indices</a:t>
            </a:r>
            <a:endParaRPr lang="en-GB" sz="1400" dirty="0"/>
          </a:p>
          <a:p>
            <a:pPr marL="0" indent="0">
              <a:lnSpc>
                <a:spcPct val="120000"/>
              </a:lnSpc>
              <a:buNone/>
            </a:pPr>
            <a:r>
              <a:rPr lang="en-GB" sz="1400" dirty="0"/>
              <a:t>ONS - </a:t>
            </a:r>
            <a:r>
              <a:rPr lang="en-GB" sz="1400" dirty="0">
                <a:hlinkClick r:id="rId8"/>
              </a:rPr>
              <a:t>Housing prices in your area</a:t>
            </a:r>
            <a:r>
              <a:rPr lang="en-GB" sz="1400" dirty="0"/>
              <a:t> (interactive tool)</a:t>
            </a:r>
          </a:p>
          <a:p>
            <a:pPr marL="0" indent="0">
              <a:lnSpc>
                <a:spcPct val="120000"/>
              </a:lnSpc>
              <a:buNone/>
            </a:pPr>
            <a:r>
              <a:rPr lang="en-GB" sz="1400" dirty="0"/>
              <a:t>ONS - </a:t>
            </a:r>
            <a:r>
              <a:rPr lang="en-GB" sz="1400" dirty="0">
                <a:hlinkClick r:id="rId9"/>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0"/>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1"/>
              </a:rPr>
              <a:t>NOMIS Herefordshire Labour Market Profile</a:t>
            </a:r>
            <a:endParaRPr lang="en-GB" sz="1400" dirty="0"/>
          </a:p>
          <a:p>
            <a:pPr marL="0" indent="0">
              <a:lnSpc>
                <a:spcPct val="120000"/>
              </a:lnSpc>
              <a:buNone/>
            </a:pPr>
            <a:r>
              <a:rPr lang="en-GB" sz="1400" dirty="0"/>
              <a:t>ONS - </a:t>
            </a:r>
            <a:r>
              <a:rPr lang="en-GB" sz="1400" dirty="0">
                <a:hlinkClick r:id="rId12"/>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13"/>
              </a:rPr>
              <a:t>Public service productivity, quarterly, UK</a:t>
            </a:r>
            <a:endParaRPr lang="en-GB" sz="1400" dirty="0"/>
          </a:p>
          <a:p>
            <a:pPr marL="0" indent="0">
              <a:lnSpc>
                <a:spcPct val="120000"/>
              </a:lnSpc>
              <a:buNone/>
            </a:pPr>
            <a:r>
              <a:rPr lang="en-GB" sz="1400" dirty="0"/>
              <a:t>ONS - </a:t>
            </a:r>
            <a:r>
              <a:rPr lang="en-GB" sz="1400" dirty="0">
                <a:hlinkClick r:id="rId14"/>
              </a:rPr>
              <a:t>Quarterly economic commentary: July to September 2025</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ONS - </a:t>
            </a:r>
            <a:r>
              <a:rPr lang="en-GB" sz="1400" dirty="0">
                <a:hlinkClick r:id="rId2"/>
              </a:rPr>
              <a:t>Regional and subregional labour productivity, UK: 2023</a:t>
            </a:r>
            <a:endParaRPr lang="en-GB" sz="1400" dirty="0"/>
          </a:p>
          <a:p>
            <a:pPr marL="0" indent="0">
              <a:lnSpc>
                <a:spcPct val="120000"/>
              </a:lnSpc>
              <a:buNone/>
            </a:pPr>
            <a:r>
              <a:rPr lang="en-GB" sz="1400" dirty="0"/>
              <a:t>ONS - </a:t>
            </a:r>
            <a:r>
              <a:rPr lang="en-GB" sz="1400" dirty="0">
                <a:hlinkClick r:id="rId3"/>
              </a:rPr>
              <a:t>Sickness absence in the UK labour market</a:t>
            </a:r>
            <a:endParaRPr lang="en-GB" sz="1400" dirty="0"/>
          </a:p>
          <a:p>
            <a:pPr marL="0" indent="0">
              <a:lnSpc>
                <a:spcPct val="120000"/>
              </a:lnSpc>
              <a:buNone/>
            </a:pPr>
            <a:r>
              <a:rPr lang="en-GB" sz="1400" dirty="0"/>
              <a:t>ONS - </a:t>
            </a:r>
            <a:r>
              <a:rPr lang="en-GB" sz="1400" dirty="0">
                <a:hlinkClick r:id="rId4"/>
              </a:rPr>
              <a:t>Subnational indicators explorer</a:t>
            </a:r>
            <a:r>
              <a:rPr lang="en-GB" sz="1400" dirty="0"/>
              <a:t> (interactive tool)</a:t>
            </a:r>
          </a:p>
          <a:p>
            <a:pPr marL="0" indent="0">
              <a:lnSpc>
                <a:spcPct val="120000"/>
              </a:lnSpc>
              <a:buNone/>
            </a:pPr>
            <a:r>
              <a:rPr lang="en-GB" sz="1400" dirty="0"/>
              <a:t>ONS - </a:t>
            </a:r>
            <a:r>
              <a:rPr lang="en-GB" sz="1400" dirty="0">
                <a:hlinkClick r:id="rId5"/>
              </a:rPr>
              <a:t>Understanding the UK Economy</a:t>
            </a:r>
            <a:r>
              <a:rPr lang="en-GB" sz="1400" dirty="0"/>
              <a:t> (interactive dashboard)</a:t>
            </a:r>
          </a:p>
          <a:p>
            <a:pPr marL="0" indent="0">
              <a:lnSpc>
                <a:spcPct val="120000"/>
              </a:lnSpc>
              <a:buNone/>
            </a:pPr>
            <a:r>
              <a:rPr lang="en-GB" sz="1400" dirty="0"/>
              <a:t>ONS - </a:t>
            </a:r>
            <a:r>
              <a:rPr lang="en-GB" sz="1400" dirty="0">
                <a:hlinkClick r:id="rId6"/>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7"/>
              </a:rPr>
              <a:t>UK Labour market overview</a:t>
            </a:r>
            <a:endParaRPr lang="en-GB" sz="1400" dirty="0"/>
          </a:p>
          <a:p>
            <a:pPr marL="0" indent="0">
              <a:lnSpc>
                <a:spcPct val="120000"/>
              </a:lnSpc>
              <a:buNone/>
            </a:pPr>
            <a:r>
              <a:rPr lang="en-GB" sz="1400" dirty="0"/>
              <a:t>ONS - </a:t>
            </a:r>
            <a:r>
              <a:rPr lang="en-GB" sz="1400" dirty="0">
                <a:hlinkClick r:id="rId8"/>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9"/>
              </a:rPr>
              <a:t>Visualising people flows</a:t>
            </a:r>
            <a:r>
              <a:rPr lang="en-GB" sz="1400" dirty="0"/>
              <a:t> (interactive map)</a:t>
            </a:r>
          </a:p>
          <a:p>
            <a:pPr marL="0" indent="0">
              <a:lnSpc>
                <a:spcPct val="120000"/>
              </a:lnSpc>
              <a:buNone/>
            </a:pPr>
            <a:r>
              <a:rPr lang="en-GB" sz="1400" dirty="0"/>
              <a:t>ONS - </a:t>
            </a:r>
            <a:r>
              <a:rPr lang="en-GB" sz="1400" dirty="0">
                <a:hlinkClick r:id="rId10"/>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1"/>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2"/>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13"/>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14"/>
              </a:rPr>
              <a:t>Wise in 5: Period Poverty</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The Productivity Institute - </a:t>
            </a:r>
            <a:r>
              <a:rPr lang="en-GB" sz="1400" dirty="0">
                <a:hlinkClick r:id="rId2"/>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3"/>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4"/>
              </a:rPr>
              <a:t>Productivity in the Midlands: Trends, Challenges &amp; Solutions</a:t>
            </a:r>
            <a:r>
              <a:rPr lang="en-GB" sz="1400" dirty="0"/>
              <a:t> (report)</a:t>
            </a:r>
          </a:p>
          <a:p>
            <a:pPr marL="0" indent="0">
              <a:lnSpc>
                <a:spcPct val="120000"/>
              </a:lnSpc>
              <a:buNone/>
            </a:pPr>
            <a:r>
              <a:rPr lang="en-GB" sz="1400" dirty="0"/>
              <a:t>The Productivity Institute - </a:t>
            </a:r>
            <a:r>
              <a:rPr lang="en-GB" sz="1400" dirty="0">
                <a:hlinkClick r:id="rId5"/>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6"/>
              </a:rPr>
              <a:t>What explains the UK’s productivity problem?</a:t>
            </a:r>
            <a:endParaRPr lang="en-GB" sz="1400" dirty="0"/>
          </a:p>
          <a:p>
            <a:pPr marL="0" indent="0">
              <a:lnSpc>
                <a:spcPct val="120000"/>
              </a:lnSpc>
              <a:buNone/>
            </a:pPr>
            <a:r>
              <a:rPr lang="en-GB" sz="1400" dirty="0"/>
              <a:t>Public First - </a:t>
            </a:r>
            <a:r>
              <a:rPr lang="en-GB" sz="1400" dirty="0">
                <a:hlinkClick r:id="rId7"/>
              </a:rPr>
              <a:t>West Midlands: Drivers of Growth and scenario analysis of opportunities by 2035 </a:t>
            </a:r>
            <a:r>
              <a:rPr lang="en-GB" sz="1400" dirty="0"/>
              <a:t>(report)</a:t>
            </a:r>
          </a:p>
          <a:p>
            <a:pPr marL="0" indent="0">
              <a:lnSpc>
                <a:spcPct val="120000"/>
              </a:lnSpc>
              <a:buNone/>
            </a:pPr>
            <a:r>
              <a:rPr lang="en-GB" sz="1400" dirty="0"/>
              <a:t>PWC - </a:t>
            </a:r>
            <a:r>
              <a:rPr lang="en-GB" sz="1400" dirty="0">
                <a:hlinkClick r:id="rId8"/>
              </a:rPr>
              <a:t>Turning the tide on economic inactivity </a:t>
            </a:r>
            <a:r>
              <a:rPr lang="en-GB" sz="1400" dirty="0"/>
              <a:t>(report)</a:t>
            </a:r>
          </a:p>
          <a:p>
            <a:pPr marL="0" indent="0">
              <a:lnSpc>
                <a:spcPct val="120000"/>
              </a:lnSpc>
              <a:buNone/>
            </a:pPr>
            <a:r>
              <a:rPr lang="en-GB" sz="1400" dirty="0"/>
              <a:t>Resolution Foundation - </a:t>
            </a:r>
            <a:r>
              <a:rPr lang="en-GB" sz="1400" dirty="0">
                <a:hlinkClick r:id="rId9"/>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10"/>
              </a:rPr>
              <a:t>Green your eats: A living standards-first approach to cutting emissions from agriculture and land use </a:t>
            </a:r>
            <a:r>
              <a:rPr lang="en-GB" sz="1400" dirty="0"/>
              <a:t>(report)</a:t>
            </a:r>
          </a:p>
          <a:p>
            <a:pPr marL="0" indent="0">
              <a:lnSpc>
                <a:spcPct val="120000"/>
              </a:lnSpc>
              <a:buNone/>
            </a:pPr>
            <a:r>
              <a:rPr lang="en-GB" sz="1400" dirty="0"/>
              <a:t>Resolution Foundation - </a:t>
            </a:r>
            <a:r>
              <a:rPr lang="en-GB" sz="1400" dirty="0">
                <a:hlinkClick r:id="rId11"/>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12"/>
              </a:rPr>
              <a:t>Housing outlook </a:t>
            </a:r>
            <a:r>
              <a:rPr lang="en-GB" sz="1400" dirty="0"/>
              <a:t>(briefing papers)</a:t>
            </a:r>
          </a:p>
          <a:p>
            <a:pPr marL="0" indent="0">
              <a:lnSpc>
                <a:spcPct val="120000"/>
              </a:lnSpc>
              <a:buNone/>
            </a:pPr>
            <a:r>
              <a:rPr lang="en-GB" sz="1400" dirty="0"/>
              <a:t>Resolution Foundation - </a:t>
            </a:r>
            <a:r>
              <a:rPr lang="en-GB" sz="1400" dirty="0">
                <a:hlinkClick r:id="rId13"/>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4"/>
              </a:rPr>
              <a:t>Low Pay Britain 2025: Where next for the Government’s employment reforms?</a:t>
            </a:r>
            <a:r>
              <a:rPr lang="en-GB" sz="1400" dirty="0"/>
              <a:t> (report)</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Mountain climbing:  Making progress on the UK’s growth policy challenge </a:t>
            </a:r>
            <a:r>
              <a:rPr lang="en-GB" sz="1400" dirty="0"/>
              <a:t>(report)</a:t>
            </a:r>
          </a:p>
          <a:p>
            <a:pPr marL="0" indent="0">
              <a:lnSpc>
                <a:spcPct val="120000"/>
              </a:lnSpc>
              <a:buNone/>
            </a:pPr>
            <a:r>
              <a:rPr lang="en-GB" sz="1400" dirty="0"/>
              <a:t>Resolution Foundation - </a:t>
            </a:r>
            <a:r>
              <a:rPr lang="en-GB" sz="1400" dirty="0">
                <a:hlinkClick r:id="rId3"/>
              </a:rPr>
              <a:t>New Year Outlook 2026 </a:t>
            </a:r>
            <a:r>
              <a:rPr lang="en-GB" sz="1400" dirty="0"/>
              <a:t>(briefing paper)</a:t>
            </a:r>
          </a:p>
          <a:p>
            <a:pPr marL="0" indent="0">
              <a:lnSpc>
                <a:spcPct val="120000"/>
              </a:lnSpc>
              <a:buNone/>
            </a:pPr>
            <a:r>
              <a:rPr lang="en-GB" sz="1400" dirty="0"/>
              <a:t>Resolution Foundation - </a:t>
            </a:r>
            <a:r>
              <a:rPr lang="en-GB" sz="1400" dirty="0">
                <a:hlinkClick r:id="rId4"/>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5"/>
              </a:rPr>
              <a:t>The 2030 Enquiry:  The final report </a:t>
            </a:r>
            <a:r>
              <a:rPr lang="en-GB" sz="1400" dirty="0"/>
              <a:t>(report)</a:t>
            </a:r>
          </a:p>
          <a:p>
            <a:pPr marL="0" indent="0">
              <a:lnSpc>
                <a:spcPct val="120000"/>
              </a:lnSpc>
              <a:buNone/>
            </a:pPr>
            <a:r>
              <a:rPr lang="en-GB" sz="1400" dirty="0"/>
              <a:t>Resolution Foundation - </a:t>
            </a:r>
            <a:r>
              <a:rPr lang="en-GB" sz="1400" dirty="0">
                <a:hlinkClick r:id="rId6"/>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7"/>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8"/>
              </a:rPr>
              <a:t>Financial Resilience Report 2025 </a:t>
            </a:r>
            <a:r>
              <a:rPr lang="en-GB" sz="1400" dirty="0"/>
              <a:t>(report)</a:t>
            </a:r>
          </a:p>
          <a:p>
            <a:pPr marL="0" indent="0">
              <a:lnSpc>
                <a:spcPct val="120000"/>
              </a:lnSpc>
              <a:buNone/>
            </a:pPr>
            <a:r>
              <a:rPr lang="en-GB" sz="1400" dirty="0"/>
              <a:t>Royal Society for Public Health - </a:t>
            </a:r>
            <a:r>
              <a:rPr lang="en-GB" sz="1400" dirty="0">
                <a:hlinkClick r:id="rId9"/>
              </a:rPr>
              <a:t>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10"/>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11"/>
              </a:rPr>
              <a:t>Rural Cost of Living Survey 2023: Final Report </a:t>
            </a:r>
            <a:r>
              <a:rPr lang="en-GB" sz="1400" dirty="0"/>
              <a:t>(report) </a:t>
            </a:r>
          </a:p>
          <a:p>
            <a:pPr marL="0" indent="0">
              <a:lnSpc>
                <a:spcPct val="120000"/>
              </a:lnSpc>
              <a:buNone/>
            </a:pPr>
            <a:r>
              <a:rPr lang="en-GB" sz="1400" dirty="0"/>
              <a:t>RSN - </a:t>
            </a:r>
            <a:r>
              <a:rPr lang="en-GB" sz="1400" dirty="0">
                <a:hlinkClick r:id="rId12"/>
              </a:rPr>
              <a:t>Winning the Rural Vote:  Rural Economies </a:t>
            </a:r>
            <a:r>
              <a:rPr lang="en-GB" sz="1400" dirty="0"/>
              <a:t>(report chapter)</a:t>
            </a:r>
          </a:p>
          <a:p>
            <a:pPr marL="0" indent="0">
              <a:lnSpc>
                <a:spcPct val="120000"/>
              </a:lnSpc>
              <a:buNone/>
            </a:pPr>
            <a:r>
              <a:rPr lang="en-GB" sz="1400" dirty="0"/>
              <a:t>RSN - </a:t>
            </a:r>
            <a:r>
              <a:rPr lang="en-GB" sz="1400" dirty="0">
                <a:hlinkClick r:id="rId13"/>
              </a:rPr>
              <a:t>Economy Insights</a:t>
            </a:r>
            <a:endParaRPr lang="en-GB" sz="1400" dirty="0"/>
          </a:p>
          <a:p>
            <a:pPr marL="0" indent="0">
              <a:lnSpc>
                <a:spcPct val="120000"/>
              </a:lnSpc>
              <a:buNone/>
            </a:pPr>
            <a:r>
              <a:rPr lang="en-GB" sz="1400" dirty="0"/>
              <a:t>RSN - </a:t>
            </a:r>
            <a:r>
              <a:rPr lang="en-GB" sz="1400" dirty="0">
                <a:hlinkClick r:id="rId14"/>
              </a:rPr>
              <a:t>Addressing the unique challenge of fuel poverty in rural areas</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5014881"/>
          </a:xfrm>
          <a:solidFill>
            <a:schemeClr val="bg1"/>
          </a:solidFill>
        </p:spPr>
        <p:txBody>
          <a:bodyPr numCol="1">
            <a:noAutofit/>
          </a:bodyPr>
          <a:lstStyle/>
          <a:p>
            <a:pPr marL="0" indent="0">
              <a:lnSpc>
                <a:spcPct val="120000"/>
              </a:lnSpc>
              <a:buNone/>
            </a:pPr>
            <a:r>
              <a:rPr lang="en-GB" sz="1400" dirty="0"/>
              <a:t>Savills - </a:t>
            </a:r>
            <a:r>
              <a:rPr lang="en-GB" sz="1400" dirty="0">
                <a:hlinkClick r:id="rId2"/>
              </a:rPr>
              <a:t>UK housing market update January 2026 </a:t>
            </a:r>
            <a:r>
              <a:rPr lang="en-GB" sz="1400" dirty="0"/>
              <a:t>(monthly report)</a:t>
            </a:r>
          </a:p>
          <a:p>
            <a:pPr marL="0" indent="0">
              <a:lnSpc>
                <a:spcPct val="120000"/>
              </a:lnSpc>
              <a:buNone/>
            </a:pPr>
            <a:r>
              <a:rPr lang="en-GB" sz="1400" dirty="0"/>
              <a:t>Social Metrics Commission - </a:t>
            </a:r>
            <a:r>
              <a:rPr lang="en-GB" sz="1400" dirty="0">
                <a:hlinkClick r:id="rId3"/>
              </a:rPr>
              <a:t>2024 report</a:t>
            </a:r>
            <a:r>
              <a:rPr lang="en-GB" sz="1400" dirty="0"/>
              <a:t> (poverty report)</a:t>
            </a:r>
          </a:p>
          <a:p>
            <a:pPr marL="0" indent="0">
              <a:lnSpc>
                <a:spcPct val="120000"/>
              </a:lnSpc>
              <a:buNone/>
            </a:pPr>
            <a:r>
              <a:rPr lang="en-GB" sz="1400" dirty="0"/>
              <a:t>Social Mobility Commission - </a:t>
            </a:r>
            <a:r>
              <a:rPr lang="en-GB" sz="1400" dirty="0">
                <a:hlinkClick r:id="rId4"/>
              </a:rPr>
              <a:t>State of the Nation 2025 </a:t>
            </a:r>
            <a:r>
              <a:rPr lang="en-GB" sz="1400" dirty="0"/>
              <a:t>(report)</a:t>
            </a:r>
          </a:p>
          <a:p>
            <a:pPr marL="0" indent="0">
              <a:lnSpc>
                <a:spcPct val="120000"/>
              </a:lnSpc>
              <a:buNone/>
            </a:pPr>
            <a:r>
              <a:rPr lang="en-GB" sz="1400" dirty="0"/>
              <a:t>Social Mobility Commission - </a:t>
            </a:r>
            <a:r>
              <a:rPr lang="en-GB" sz="1400" dirty="0">
                <a:hlinkClick r:id="rId5"/>
              </a:rPr>
              <a:t>State of the Nation: data about social mobility in the UK – Herefordshire</a:t>
            </a:r>
            <a:endParaRPr lang="en-GB" sz="1400" dirty="0"/>
          </a:p>
          <a:p>
            <a:pPr marL="0" indent="0">
              <a:lnSpc>
                <a:spcPct val="120000"/>
              </a:lnSpc>
              <a:buNone/>
            </a:pPr>
            <a:r>
              <a:rPr lang="en-GB" sz="1400" dirty="0"/>
              <a:t>Social Mobility Commission - </a:t>
            </a:r>
            <a:r>
              <a:rPr lang="en-GB" sz="1400" dirty="0">
                <a:hlinkClick r:id="rId6"/>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7"/>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8"/>
              </a:rPr>
              <a:t>What is Social Mobility? </a:t>
            </a:r>
            <a:r>
              <a:rPr lang="en-GB" sz="1400" dirty="0"/>
              <a:t>(report)</a:t>
            </a:r>
          </a:p>
          <a:p>
            <a:pPr marL="0" indent="0">
              <a:lnSpc>
                <a:spcPct val="120000"/>
              </a:lnSpc>
              <a:buNone/>
            </a:pPr>
            <a:r>
              <a:rPr lang="en-GB" sz="1400" dirty="0"/>
              <a:t>Trussell Trust - </a:t>
            </a:r>
            <a:r>
              <a:rPr lang="en-GB" sz="1400" dirty="0">
                <a:hlinkClick r:id="rId9"/>
              </a:rPr>
              <a:t>Hunger in the UK 2025 </a:t>
            </a:r>
            <a:r>
              <a:rPr lang="en-GB" sz="1400" dirty="0"/>
              <a:t>(report)</a:t>
            </a:r>
          </a:p>
          <a:p>
            <a:pPr marL="0" indent="0">
              <a:lnSpc>
                <a:spcPct val="120000"/>
              </a:lnSpc>
              <a:buNone/>
            </a:pPr>
            <a:r>
              <a:rPr lang="en-GB" sz="1400" dirty="0"/>
              <a:t>Trussel Trust - </a:t>
            </a:r>
            <a:r>
              <a:rPr lang="en-GB" sz="1400" dirty="0">
                <a:hlinkClick r:id="rId10"/>
              </a:rPr>
              <a:t>The Cost of Hunger and Hardship</a:t>
            </a:r>
            <a:r>
              <a:rPr lang="en-GB" sz="1400" dirty="0"/>
              <a:t> (report)</a:t>
            </a:r>
          </a:p>
          <a:p>
            <a:pPr marL="0" indent="0">
              <a:lnSpc>
                <a:spcPct val="120000"/>
              </a:lnSpc>
              <a:buNone/>
            </a:pPr>
            <a:r>
              <a:rPr lang="en-GB" sz="1400" dirty="0"/>
              <a:t>UK Finance - </a:t>
            </a:r>
            <a:r>
              <a:rPr lang="en-GB" sz="1400" dirty="0">
                <a:hlinkClick r:id="rId11"/>
              </a:rPr>
              <a:t>Monthly Economic Review </a:t>
            </a:r>
            <a:r>
              <a:rPr lang="en-GB" sz="1400" dirty="0"/>
              <a:t>(report)</a:t>
            </a:r>
          </a:p>
          <a:p>
            <a:pPr marL="0" indent="0">
              <a:lnSpc>
                <a:spcPct val="120000"/>
              </a:lnSpc>
              <a:buNone/>
            </a:pPr>
            <a:r>
              <a:rPr lang="en-GB" sz="1400" dirty="0"/>
              <a:t>Universities UK - </a:t>
            </a:r>
            <a:r>
              <a:rPr lang="en-GB" sz="1400" dirty="0">
                <a:hlinkClick r:id="rId12"/>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3"/>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14"/>
              </a:rPr>
              <a:t>UK adult food insecurity </a:t>
            </a:r>
            <a:r>
              <a:rPr lang="en-GB" sz="1400" dirty="0"/>
              <a:t>interactive map (2021)</a:t>
            </a:r>
          </a:p>
        </p:txBody>
      </p:sp>
    </p:spTree>
    <p:extLst>
      <p:ext uri="{BB962C8B-B14F-4D97-AF65-F5344CB8AC3E}">
        <p14:creationId xmlns:p14="http://schemas.microsoft.com/office/powerpoint/2010/main" val="4253847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4869-7775-0DBD-0235-89D07819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05A52-82DE-0960-CD63-0EB0B3401DD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(18)</a:t>
            </a:r>
          </a:p>
        </p:txBody>
      </p:sp>
      <p:sp>
        <p:nvSpPr>
          <p:cNvPr id="3" name="Content Placeholder 2">
            <a:extLst>
              <a:ext uri="{FF2B5EF4-FFF2-40B4-BE49-F238E27FC236}">
                <a16:creationId xmlns:a16="http://schemas.microsoft.com/office/drawing/2014/main" id="{9F19DAD1-D1C8-4C22-2444-E14FF4D8EBF2}"/>
              </a:ext>
            </a:extLst>
          </p:cNvPr>
          <p:cNvSpPr>
            <a:spLocks noGrp="1"/>
          </p:cNvSpPr>
          <p:nvPr>
            <p:ph idx="1"/>
          </p:nvPr>
        </p:nvSpPr>
        <p:spPr>
          <a:xfrm>
            <a:off x="294291" y="967908"/>
            <a:ext cx="11811570" cy="5341452"/>
          </a:xfrm>
          <a:solidFill>
            <a:schemeClr val="bg1"/>
          </a:solidFill>
        </p:spPr>
        <p:txBody>
          <a:bodyPr numCol="1">
            <a:noAutofit/>
          </a:bodyPr>
          <a:lstStyle/>
          <a:p>
            <a:pPr marL="0" indent="0">
              <a:lnSpc>
                <a:spcPct val="120000"/>
              </a:lnSpc>
              <a:buNone/>
            </a:pPr>
            <a:r>
              <a:rPr lang="en-GB" sz="1400" dirty="0"/>
              <a:t>University of York - </a:t>
            </a:r>
            <a:r>
              <a:rPr lang="en-GB" sz="1400" dirty="0">
                <a:hlinkClick r:id="rId2"/>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3"/>
              </a:rPr>
              <a:t>Rural Cost of Living Survey 2023: Final Report </a:t>
            </a:r>
            <a:r>
              <a:rPr lang="en-GB" sz="1400" dirty="0"/>
              <a:t>(report) </a:t>
            </a:r>
          </a:p>
          <a:p>
            <a:pPr marL="0" indent="0">
              <a:lnSpc>
                <a:spcPct val="120000"/>
              </a:lnSpc>
              <a:buNone/>
            </a:pPr>
            <a:r>
              <a:rPr lang="en-GB" sz="1400" dirty="0"/>
              <a:t>YouGov - </a:t>
            </a:r>
            <a:r>
              <a:rPr lang="en-GB" sz="1400" dirty="0">
                <a:hlinkClick r:id="rId4"/>
              </a:rPr>
              <a:t>Britons and the cost of living, January 2026</a:t>
            </a:r>
            <a:endParaRPr lang="en-GB" sz="1400" dirty="0"/>
          </a:p>
          <a:p>
            <a:pPr marL="0" indent="0">
              <a:lnSpc>
                <a:spcPct val="120000"/>
              </a:lnSpc>
              <a:buNone/>
            </a:pPr>
            <a:r>
              <a:rPr lang="en-GB" sz="1400" dirty="0"/>
              <a:t>Youth Futures Foundation - </a:t>
            </a:r>
            <a:r>
              <a:rPr lang="en-GB" sz="1400" dirty="0">
                <a:hlinkClick r:id="rId5"/>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6"/>
              </a:rPr>
              <a:t>Rental Market Report </a:t>
            </a:r>
            <a:r>
              <a:rPr lang="en-GB" sz="1400" dirty="0"/>
              <a:t>(report)</a:t>
            </a:r>
          </a:p>
          <a:p>
            <a:pPr marL="0" indent="0">
              <a:lnSpc>
                <a:spcPct val="120000"/>
              </a:lnSpc>
              <a:buNone/>
            </a:pPr>
            <a:r>
              <a:rPr lang="en-GB" sz="1400" dirty="0"/>
              <a:t>Zoopla - </a:t>
            </a:r>
            <a:r>
              <a:rPr lang="en-GB" sz="1400" dirty="0">
                <a:hlinkClick r:id="rId7"/>
              </a:rPr>
              <a:t>House Price Index</a:t>
            </a:r>
            <a:endParaRPr lang="en-GB" sz="1400" dirty="0"/>
          </a:p>
        </p:txBody>
      </p:sp>
    </p:spTree>
    <p:extLst>
      <p:ext uri="{BB962C8B-B14F-4D97-AF65-F5344CB8AC3E}">
        <p14:creationId xmlns:p14="http://schemas.microsoft.com/office/powerpoint/2010/main" val="337037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D30C635B-FBB1-44EF-A051-F27C2C3A0054}">
  <ds:schemaRefs>
    <ds:schemaRef ds:uri="785528a6-32f5-452f-8308-80ce7c30b3ce"/>
    <ds:schemaRef ds:uri="380969fb-86ba-427f-8d63-edb9920bc495"/>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A75A90-E200-4978-A342-78F26B636AD4}">
  <ds:schemaRefs>
    <ds:schemaRef ds:uri="http://schemas.microsoft.com/sharepoint/v3/contenttype/form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8311</TotalTime>
  <Words>28023</Words>
  <Application>Microsoft Office PowerPoint</Application>
  <PresentationFormat>Widescreen</PresentationFormat>
  <Paragraphs>1428</Paragraphs>
  <Slides>91</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Herefordshire economy and cost-of-living compendium  February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lpstr>Appendix: Useful resources (18)</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5969</cp:revision>
  <dcterms:created xsi:type="dcterms:W3CDTF">2018-11-26T07:57:21Z</dcterms:created>
  <dcterms:modified xsi:type="dcterms:W3CDTF">2026-02-23T09:01:27Z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