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6"/>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 id="872" r:id="rId93"/>
    <p:sldId id="873" r:id="rId94"/>
    <p:sldId id="874"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1" autoAdjust="0"/>
    <p:restoredTop sz="93447" autoAdjust="0"/>
  </p:normalViewPr>
  <p:slideViewPr>
    <p:cSldViewPr snapToGrid="0" snapToObjects="1">
      <p:cViewPr varScale="1">
        <p:scale>
          <a:sx n="59" d="100"/>
          <a:sy n="59" d="100"/>
        </p:scale>
        <p:origin x="5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23/01/2026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83</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fs.org.uk/publications/education-inequalities" TargetMode="External"/><Relationship Id="rId7" Type="http://schemas.openxmlformats.org/officeDocument/2006/relationships/hyperlink" Target="https://www.ons.gov.uk/peoplepopulationandcommunity/educationandchildcare/methodologies/howworkforcequalificationlevelsdifferacrossenglandandwalestechnicalannexcensus2021" TargetMode="External"/><Relationship Id="rId2" Type="http://schemas.openxmlformats.org/officeDocument/2006/relationships/hyperlink" Target="https://getfurther.org.uk/the-issue/"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www.nomisweb.co.uk/datasets/apsnew" TargetMode="External"/><Relationship Id="rId4" Type="http://schemas.openxmlformats.org/officeDocument/2006/relationships/hyperlink" Target="https://www.ons.gov.uk/visualisations/censusworkforcequalifications/#E0600001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6" Type="http://schemas.openxmlformats.org/officeDocument/2006/relationships/hyperlink" Target="https://fingertips.phe.org.uk/search/neet#page/4/gid/1/pat/15/par/E92000001/ati/502/are/E06000019/iid/93203/age/174/sex/4/cat/-1/ctp/-1/yrr/1/cid/4/tbm/1" TargetMode="External"/><Relationship Id="rId5" Type="http://schemas.openxmlformats.org/officeDocument/2006/relationships/image" Target="../media/image33.png"/><Relationship Id="rId4" Type="http://schemas.openxmlformats.org/officeDocument/2006/relationships/hyperlink" Target="https://commonslibrary.parliament.uk/research-briefings/sn0670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nomisweb.co.uk/query/construct/summary.asp?reset=yes&amp;mode=construct&amp;dataset=127&amp;version=0&amp;anal=1&amp;initsel="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datasets/umb"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economicshelp.org/blog/14529/unemployment/claimant-count-unemployment/" TargetMode="External"/><Relationship Id="rId4" Type="http://schemas.openxmlformats.org/officeDocument/2006/relationships/hyperlink" Target="https://ifs.org.uk/publications/unemployment-benefits-and-household-spending-new-evidence-uk-bank-account-data?mc_cid=ad9960ec65&amp;mc_eid=39f43342be" TargetMode="External"/><Relationship Id="rId9"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commonslibrary.parliament.uk/why-have-older-workers-left-the-labour-market/" TargetMode="External"/><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ppr.org/articles/working-well-a-plan-to-reduce-long-term-sickness-absence" TargetMode="External"/><Relationship Id="rId13" Type="http://schemas.openxmlformats.org/officeDocument/2006/relationships/image" Target="../media/image42.png"/><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resolutionfoundation.org/publications/left-behind/?mc_cid=a778f17297&amp;mc_eid=3f126a93f1" TargetMode="External"/><Relationship Id="rId12" Type="http://schemas.openxmlformats.org/officeDocument/2006/relationships/hyperlink" Target="https://www.nomisweb.co.uk/reports/lmp/la/1946157169/report.aspx"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employmentandlabourmarket/peopleinwork/employmentandemployeetypes/methodologies/annualpopulationsurveyapsqmi"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0" Type="http://schemas.openxmlformats.org/officeDocument/2006/relationships/hyperlink" Target="https://www.ons.gov.uk/employmentandlabourmarket/peopleinwork/employmentandemployeetypes/bulletins/employmentintheuk/january2026"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ons.gov.uk/visualisations/censusareachanges/E06000019/" TargetMode="External"/><Relationship Id="rId14" Type="http://schemas.openxmlformats.org/officeDocument/2006/relationships/hyperlink" Target="https://www.nomisweb.co.uk/datasets/apsne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fingertips.phe.org.uk/search/gap%20in%20employment%20rate#page/4/gid/1938133042/pat/6/par/E12000005/ati/502/are/E06000019/iid/90282/age/204/sex/4/cat/-1/ctp/-1/yrr/1/cid/4/tbm/1/page-options/car-do-0"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fs.org.uk/publications/recent-trends-and-outlook-health-related-benefits" TargetMode="External"/><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january2026"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d/1778384915/report.aspx"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news/uk-house-price-index-for-november-2025#:~:text=UK%20house%20prices%20rose%20by,same%20period%2012%20months%20ago%20("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5.png"/><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hyperlink" Target="https://www.ons.gov.uk/peoplepopulationandcommunity/housing/datasets/housepriceexistingdwellingstoworkplacebasedearningsratio" TargetMode="External"/><Relationship Id="rId5" Type="http://schemas.openxmlformats.org/officeDocument/2006/relationships/image" Target="../media/image56.png"/><Relationship Id="rId4" Type="http://schemas.openxmlformats.org/officeDocument/2006/relationships/hyperlink" Target="https://www.ons.gov.uk/peoplepopulationandcommunity/housing/articles/firsttimebuyermortgagesalesfellacrosslondonindecadeto2023/2025-03-0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uprating-local-housing-allowance-briefing-note/" TargetMode="External"/><Relationship Id="rId7" Type="http://schemas.openxmlformats.org/officeDocument/2006/relationships/hyperlink" Target="https://www.ons.gov.uk/economy/inflationandpriceindices/bulletins/privaterentandhousepricesuk/january2026"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7.jp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itizensadvice.org.uk/policy/publications/negative-budgets-data/#h-negative-budgets-by-constituency" TargetMode="External"/><Relationship Id="rId4" Type="http://schemas.openxmlformats.org/officeDocument/2006/relationships/hyperlink" Target="https://public.flourish.studio/story/258667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bp-9602/"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summ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5-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novem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4-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www.bi.team/publications/social-capital-in-the-united-kingdom/" TargetMode="External"/><Relationship Id="rId13" Type="http://schemas.openxmlformats.org/officeDocument/2006/relationships/hyperlink" Target="https://buttleuk.org/news/news-list/new-report-growing-up-in-poverty-exploring-the-education-gap/"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barnardos.org.uk/sites/default/files/2022-10/At%20what%20cost_impact%20of%20cost%20of%20living%20final%20report.pdf" TargetMode="External"/><Relationship Id="rId12" Type="http://schemas.openxmlformats.org/officeDocument/2006/relationships/hyperlink" Target="https://buttleuk.org/news/news-list/state-of-child-poverty-2024/"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csls.ca/ipm/48/Martin_Final.pdf?mc_cid=86bdc478c4&amp;mc_eid=3f126a93f1" TargetMode="External"/><Relationship Id="rId11" Type="http://schemas.openxmlformats.org/officeDocument/2006/relationships/hyperlink" Target="https://publications.parliament.uk/pa/cm5804/cmselect/cmyouth/cost-living-crisis-young-people/report.pdf" TargetMode="External"/><Relationship Id="rId5" Type="http://schemas.openxmlformats.org/officeDocument/2006/relationships/hyperlink" Target="https://www.ageuk.org.uk/siteassets/documents/reports-and-publications/reports-and-briefings/money-matters/poverty-and-financial-disadvantage-in-later-life-briefing-2024.pdf" TargetMode="External"/><Relationship Id="rId10" Type="http://schemas.openxmlformats.org/officeDocument/2006/relationships/hyperlink" Target="https://www.bacp.co.uk/media/20751/bacp-cost-of-living-report-2024.pdf" TargetMode="External"/><Relationship Id="rId4" Type="http://schemas.openxmlformats.org/officeDocument/2006/relationships/hyperlink" Target="https://www.ageuk.org.uk/siteassets/documents/reports-and-publications/reports-and-briefings/cost-of-living-report_0325.pdf" TargetMode="External"/><Relationship Id="rId9" Type="http://schemas.openxmlformats.org/officeDocument/2006/relationships/hyperlink" Target="https://www.realestate.bnpparibas.co.uk/insights/uk-economic-and-real-estate-briefing-december-2025" TargetMode="External"/><Relationship Id="rId14" Type="http://schemas.openxmlformats.org/officeDocument/2006/relationships/hyperlink" Target="https://www.placesforpeople.co.uk/media/iwankg34/digital-exclusion-and-the-cost-of-living-crisis-final-v2.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cep.lse.ac.uk/_NEW/PUBLICATIONS/abstract.asp?index=9873" TargetMode="External"/><Relationship Id="rId13" Type="http://schemas.openxmlformats.org/officeDocument/2006/relationships/hyperlink" Target="https://www.centreforthrivingplaces.org/thriving-places-index/" TargetMode="External"/><Relationship Id="rId3" Type="http://schemas.openxmlformats.org/officeDocument/2006/relationships/hyperlink" Target="https://ageing-better.org.uk/state-ageing-2025" TargetMode="External"/><Relationship Id="rId7" Type="http://schemas.openxmlformats.org/officeDocument/2006/relationships/hyperlink" Target="https://www.centreforcities.org/blog/why-growth-remains-the-only-lasting-answer-to-the-cost-of-living/" TargetMode="External"/><Relationship Id="rId12" Type="http://schemas.openxmlformats.org/officeDocument/2006/relationships/hyperlink" Target="https://www.centreforsocialjustice.org.uk/library/two-nations" TargetMode="External"/><Relationship Id="rId2" Type="http://schemas.openxmlformats.org/officeDocument/2006/relationships/hyperlink" Target="https://www.carersuk.org/reports/state-of-caring-2025-the-cost-of-caring-the-impact-of-caring-across-carers-lives/" TargetMode="External"/><Relationship Id="rId1" Type="http://schemas.openxmlformats.org/officeDocument/2006/relationships/slideLayout" Target="../slideLayouts/slideLayout3.xml"/><Relationship Id="rId6" Type="http://schemas.openxmlformats.org/officeDocument/2006/relationships/hyperlink" Target="https://www.centreforcities.org/wp-content/uploads/2024/07/Mission-accepted-July-2024.pdf" TargetMode="External"/><Relationship Id="rId11" Type="http://schemas.openxmlformats.org/officeDocument/2006/relationships/hyperlink" Target="https://www.centreforsocialjustice.org.uk/library/left-out" TargetMode="External"/><Relationship Id="rId5"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0" Type="http://schemas.openxmlformats.org/officeDocument/2006/relationships/hyperlink" Target="https://cebr.com/uk-economic-outlook/" TargetMode="External"/><Relationship Id="rId4" Type="http://schemas.openxmlformats.org/officeDocument/2006/relationships/hyperlink" Target="https://www.centreforcities.org/data/cost-of-living-tracker/" TargetMode="External"/><Relationship Id="rId9" Type="http://schemas.openxmlformats.org/officeDocument/2006/relationships/hyperlink" Target="https://cep.lse.ac.uk/_NEW/PUBLICATIONS/abstract.asp?index=11681" TargetMode="External"/><Relationship Id="rId14"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public.flourish.studio/story/2586672/" TargetMode="External"/><Relationship Id="rId13" Type="http://schemas.openxmlformats.org/officeDocument/2006/relationships/hyperlink" Target="https://www.co-operative.coop/media/news-releases/lack-of-social-mobility-costs-the-uk-economy-gbp19bn-a-year" TargetMode="External"/><Relationship Id="rId3" Type="http://schemas.openxmlformats.org/officeDocument/2006/relationships/hyperlink" Target="https://cpag.org.uk/news/cost-child-2025" TargetMode="External"/><Relationship Id="rId7" Type="http://schemas.openxmlformats.org/officeDocument/2006/relationships/hyperlink" Target="https://capuk.org/about-us/policy-and-research/client-report-2025-no-time-to-lose" TargetMode="External"/><Relationship Id="rId12" Type="http://schemas.openxmlformats.org/officeDocument/2006/relationships/hyperlink" Target="https://www.theccc.org.uk/publication/progress-in-adapting-to-climate-change-2025/" TargetMode="External"/><Relationship Id="rId2" Type="http://schemas.openxmlformats.org/officeDocument/2006/relationships/hyperlink" Target="https://www.cipd.org/uk/knowledge/reports/labour-market-outlook/" TargetMode="External"/><Relationship Id="rId1" Type="http://schemas.openxmlformats.org/officeDocument/2006/relationships/slideLayout" Target="../slideLayouts/slideLayout3.xml"/><Relationship Id="rId6" Type="http://schemas.openxmlformats.org/officeDocument/2006/relationships/hyperlink" Target="https://www.childrenscommissioner.gov.uk/resource/growing-up-in-a-low-income-family-childrens-experiences/" TargetMode="External"/><Relationship Id="rId11" Type="http://schemas.openxmlformats.org/officeDocument/2006/relationships/hyperlink" Target="https://www.citizensadvice.org.uk/policy/publications/the-national-red-index-2025-negative-budget-households-face-a-debt-crisis/#h-executive-summary" TargetMode="External"/><Relationship Id="rId5" Type="http://schemas.openxmlformats.org/officeDocument/2006/relationships/hyperlink" Target="https://www.childhoodtrust.org.uk/wp-content/uploads/2025/05/Impact-of-the-cost-of-living-crisis-with-children-with-SEND.-TCT-2023-1.pdf" TargetMode="External"/><Relationship Id="rId10" Type="http://schemas.openxmlformats.org/officeDocument/2006/relationships/hyperlink" Target="https://wearecitizensadvice.org.uk/living-on-empty-245f4b9acbe3" TargetMode="External"/><Relationship Id="rId4" Type="http://schemas.openxmlformats.org/officeDocument/2006/relationships/hyperlink" Target="https://cpag.org.uk/child-poverty/poverty-facts-and-figures" TargetMode="External"/><Relationship Id="rId9" Type="http://schemas.openxmlformats.org/officeDocument/2006/relationships/hyperlink" Target="https://assets.ctfassets.net/mfz4nbgura3g/38Ne2lxssqel1QkvlOqp9N/c5006780da1f13097b771db298c80d4f/Frozen_in_place_-_final_report__4_.pdf" TargetMode="External"/><Relationship Id="rId14" Type="http://schemas.openxmlformats.org/officeDocument/2006/relationships/hyperlink" Target="https://www.gov.uk/government/statistics/annual-fuel-poverty-statistics-report-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eciu.net/analysis/reports/2024/the-uks-net-zero-economy-2024" TargetMode="External"/><Relationship Id="rId13" Type="http://schemas.openxmlformats.org/officeDocument/2006/relationships/hyperlink" Target="https://foodfoundation.org.uk/childrens-right2food-dashboard" TargetMode="External"/><Relationship Id="rId3" Type="http://schemas.openxmlformats.org/officeDocument/2006/relationships/hyperlink" Target="https://assets.publishing.service.gov.uk/government/uploads/system/uploads/attachment_data/file/214409/rrep640.pdf" TargetMode="External"/><Relationship Id="rId7" Type="http://schemas.openxmlformats.org/officeDocument/2006/relationships/hyperlink" Target="https://endfurniturepoverty.org/research-campaigns/rebuilding-crisis-support-local-welfare-assistance/a-bleak-future-for-crisis-support-2023-24/" TargetMode="External"/><Relationship Id="rId12" Type="http://schemas.openxmlformats.org/officeDocument/2006/relationships/hyperlink" Target="https://www.fca.org.uk/publications/financial-lives/jan-2024-recontact-survey-summary" TargetMode="External"/><Relationship Id="rId2" Type="http://schemas.openxmlformats.org/officeDocument/2006/relationships/hyperlink" Target="https://www.gov.uk/government/statistics/united-kingdom-food-security-report-2024/united-kingdom-food-security-report-2024-theme-4-food-security-at-household-level" TargetMode="External"/><Relationship Id="rId1" Type="http://schemas.openxmlformats.org/officeDocument/2006/relationships/slideLayout" Target="../slideLayouts/slideLayout3.xml"/><Relationship Id="rId6" Type="http://schemas.openxmlformats.org/officeDocument/2006/relationships/hyperlink" Target="https://endfurniturepoverty.org/research-campaigns/understanding-furniture-poverty/research-the-extent-of-furniture-poverty/" TargetMode="External"/><Relationship Id="rId11" Type="http://schemas.openxmlformats.org/officeDocument/2006/relationships/hyperlink" Target="https://www.enterpriseresearch.ac.uk/wp-content/uploads/2025/03/The-State-of-Small-Business-Britain-2024-Final-1.pdf?ct=t(EMAIL_CAMPAIGN_SSBB_2024)" TargetMode="External"/><Relationship Id="rId5" Type="http://schemas.openxmlformats.org/officeDocument/2006/relationships/hyperlink" Target="https://endchildpoverty.org.uk/child-poverty-2025/" TargetMode="External"/><Relationship Id="rId10" Type="http://schemas.openxmlformats.org/officeDocument/2006/relationships/hyperlink" Target="https://eciu.net/analysis/reports/2025/embargoed-the-impact-of-climate-change-on-british-farms-and-farmers-mental-health" TargetMode="External"/><Relationship Id="rId4" Type="http://schemas.openxmlformats.org/officeDocument/2006/relationships/hyperlink" Target="https://epi.org.uk/publications-and-research/how-can-we-reduce-food-poverty-for-under-fives/" TargetMode="External"/><Relationship Id="rId9" Type="http://schemas.openxmlformats.org/officeDocument/2006/relationships/hyperlink" Target="https://eciu.net/analysis/reports/2025/net-zero-economy-across-the-uk" TargetMode="External"/><Relationship Id="rId14" Type="http://schemas.openxmlformats.org/officeDocument/2006/relationships/hyperlink" Target="https://foodfoundation.org.uk/sites/default/files/2023-12/Disabilities%20briefing_FINAL.pdf"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goodthingsfoundation.org/policy-and-research/research-and-evidence/research-2024/deep-poverty-and-digital-exclusion.html" TargetMode="External"/><Relationship Id="rId13" Type="http://schemas.openxmlformats.org/officeDocument/2006/relationships/hyperlink" Target="https://www.health.org.uk/reports-and-analysis/analysis/mental-health-trends-among-working-age-people" TargetMode="External"/><Relationship Id="rId3" Type="http://schemas.openxmlformats.org/officeDocument/2006/relationships/hyperlink" Target="https://foodfoundation.org.uk/publication/broken-plate-2025" TargetMode="External"/><Relationship Id="rId7" Type="http://schemas.openxmlformats.org/officeDocument/2006/relationships/hyperlink" Target="https://www.gamblingcommission.gov.uk/news/article/2024-gambling-survey-for-great-britain-published" TargetMode="External"/><Relationship Id="rId12" Type="http://schemas.openxmlformats.org/officeDocument/2006/relationships/hyperlink" Target="https://www.health.org.uk/evidence-hub/money-and-resources/poverty/map-of-child-poverty"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amblingcommission.gov.uk/print/understanding-the-impact-of-increased-cost-of-living-on-gambling-behaviour" TargetMode="External"/><Relationship Id="rId11" Type="http://schemas.openxmlformats.org/officeDocument/2006/relationships/hyperlink" Target="https://www.health.org.uk/evidence-hub/local-authority-dashboard?utm_source=ecomms&amp;utm_medium=email&amp;utm_campaign=local_authority_dashboard&amp;dm_i=4Y2,8LE65,63A02B,ZLWXI,1" TargetMode="External"/><Relationship Id="rId5" Type="http://schemas.openxmlformats.org/officeDocument/2006/relationships/hyperlink" Target="https://www.food.gov.uk/research/consumer-interests-aka-wider-consumer-interests/consumer-insights-tracker#monthly-consumer-insights-tracker-reports" TargetMode="External"/><Relationship Id="rId15" Type="http://schemas.openxmlformats.org/officeDocument/2006/relationships/hyperlink" Target="https://www.mentalhealth.org.uk/sites/default/files/2025-11/MHF_TFR_Tackling_mental_health_delphi_study_report.pdf" TargetMode="External"/><Relationship Id="rId10" Type="http://schemas.openxmlformats.org/officeDocument/2006/relationships/hyperlink" Target="https://www.hl.co.uk/features/5-to-thrive/savings-and-resilience-comparison-tool" TargetMode="External"/><Relationship Id="rId4" Type="http://schemas.openxmlformats.org/officeDocument/2006/relationships/hyperlink" Target="https://foodfoundation.org.uk/initiatives/food-insecurity-tracking#tabs/Overview-of-surveys-" TargetMode="External"/><Relationship Id="rId9" Type="http://schemas.openxmlformats.org/officeDocument/2006/relationships/hyperlink" Target="https://www.greatermanchester-ca.gov.uk/what-we-do/digital/get-online-greater-manchester/greater-manchester-wide-support/digital-exclusion-risk-index-deri/" TargetMode="External"/><Relationship Id="rId14" Type="http://schemas.openxmlformats.org/officeDocument/2006/relationships/hyperlink" Target="https://www.health.org.uk/publications/long-reads/what-we-know-about-the-uk-s-working-age-health-challenge"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commonslibrary.parliament.uk/research-briefings/cbp-9209/" TargetMode="External"/><Relationship Id="rId13" Type="http://schemas.openxmlformats.org/officeDocument/2006/relationships/hyperlink" Target="https://commonslibrary.parliament.uk/research-briefings/sn06705/" TargetMode="External"/><Relationship Id="rId3" Type="http://schemas.openxmlformats.org/officeDocument/2006/relationships/hyperlink" Target="https://www.gov.uk/government/collections/uk-house-price-index-reports-2025" TargetMode="External"/><Relationship Id="rId7" Type="http://schemas.openxmlformats.org/officeDocument/2006/relationships/hyperlink" Target="https://researchbriefings.files.parliament.uk/documents/CBP-8585/CBP-8585.pdf" TargetMode="External"/><Relationship Id="rId12" Type="http://schemas.openxmlformats.org/officeDocument/2006/relationships/hyperlink" Target="https://researchbriefings.files.parliament.uk/documents/CBP-7584/CBP-7584.pdf" TargetMode="External"/><Relationship Id="rId2" Type="http://schemas.openxmlformats.org/officeDocument/2006/relationships/hyperlink" Target="https://www.health.org.uk/features-and-opinion/blogs/unravelling-the-rise-in-mental-health-related-inactivity" TargetMode="External"/><Relationship Id="rId1" Type="http://schemas.openxmlformats.org/officeDocument/2006/relationships/slideLayout" Target="../slideLayouts/slideLayout3.xml"/><Relationship Id="rId6" Type="http://schemas.openxmlformats.org/officeDocument/2006/relationships/hyperlink" Target="https://researchbriefings.files.parliament.uk/documents/CBP-9040/CBP-9040.pdf" TargetMode="External"/><Relationship Id="rId11" Type="http://schemas.openxmlformats.org/officeDocument/2006/relationships/hyperlink" Target="https://commonslibrary.parliament.uk/research-briefings/cbp-10100/" TargetMode="External"/><Relationship Id="rId5" Type="http://schemas.openxmlformats.org/officeDocument/2006/relationships/hyperlink" Target="https://commonslibrary.parliament.uk/research-briefings/cbp-9491/" TargetMode="External"/><Relationship Id="rId10" Type="http://schemas.openxmlformats.org/officeDocument/2006/relationships/hyperlink" Target="https://commonslibrary.parliament.uk/research-briefings/cbp-9714/" TargetMode="External"/><Relationship Id="rId4" Type="http://schemas.openxmlformats.org/officeDocument/2006/relationships/hyperlink" Target="https://commonslibrary.parliament.uk/research-briefings/cdp-2023-0104/" TargetMode="External"/><Relationship Id="rId9" Type="http://schemas.openxmlformats.org/officeDocument/2006/relationships/hyperlink" Target="https://commonslibrary.parliament.uk/research-briefings/cbp-8730/" TargetMode="External"/><Relationship Id="rId14" Type="http://schemas.openxmlformats.org/officeDocument/2006/relationships/hyperlink" Target="https://researchbriefings.files.parliament.uk/documents/SN07096/SN0709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ifs.org.uk/publications/cheapflation-and-rise-inflation-inequality?mc_cid=6e6d95d302&amp;mc_eid=3bd70722dd" TargetMode="External"/><Relationship Id="rId13" Type="http://schemas.openxmlformats.org/officeDocument/2006/relationships/hyperlink" Target="https://ifs.org.uk/publications/housing-quality-and-affordability-lower-income-households?mc_cid=5170e83b8a&amp;mc_eid=39f43342be" TargetMode="External"/><Relationship Id="rId3" Type="http://schemas.openxmlformats.org/officeDocument/2006/relationships/hyperlink" Target="https://commonslibrary.parliament.uk/research-briefings/cbp-9428/" TargetMode="External"/><Relationship Id="rId7" Type="http://schemas.openxmlformats.org/officeDocument/2006/relationships/hyperlink" Target="https://www.employment-studies.co.uk/system/files/resources/files/Commission%20for%20HWL%20job%20quality%20report_0.pdf" TargetMode="External"/><Relationship Id="rId12" Type="http://schemas.openxmlformats.org/officeDocument/2006/relationships/hyperlink" Target="https://ifs.org.uk/publications/hotel-mum-and-dad-co-residence-parents-among-those-aged-25-34?mc_cid=11bfa3dcb9&amp;mc_eid=39f43342be" TargetMode="External"/><Relationship Id="rId2" Type="http://schemas.openxmlformats.org/officeDocument/2006/relationships/hyperlink" Target="https://researchbriefings.files.parliament.uk/documents/SN06186/SN06186.pdf" TargetMode="External"/><Relationship Id="rId1" Type="http://schemas.openxmlformats.org/officeDocument/2006/relationships/slideLayout" Target="../slideLayouts/slideLayout3.xml"/><Relationship Id="rId6" Type="http://schemas.openxmlformats.org/officeDocument/2006/relationships/hyperlink" Target="https://www.inkinddirect.org/news-press-resources/the-state-of-period-equity-in-the-uk" TargetMode="External"/><Relationship Id="rId11" Type="http://schemas.openxmlformats.org/officeDocument/2006/relationships/hyperlink" Target="https://ifs.org.uk/publications/health-wealth-and-employment-run-state-pension-age?mc_cid=9b44c1dfa4&amp;mc_eid=39f43342be" TargetMode="External"/><Relationship Id="rId5" Type="http://schemas.openxmlformats.org/officeDocument/2006/relationships/hyperlink" Target="https://lordslibrary.parliament.uk/government-climate-policy-economic-impact/" TargetMode="External"/><Relationship Id="rId10" Type="http://schemas.openxmlformats.org/officeDocument/2006/relationships/hyperlink" Target="https://ifs.org.uk/publications/green-budget-2025-full-report?mc_cid=ea383179dc&amp;mc_eid=3bd70722dd" TargetMode="External"/><Relationship Id="rId4" Type="http://schemas.openxmlformats.org/officeDocument/2006/relationships/hyperlink" Target="https://commonslibrary.parliament.uk/which-children-are-most-likely-to-be-in-poverty-in-the-uk/" TargetMode="External"/><Relationship Id="rId9" Type="http://schemas.openxmlformats.org/officeDocument/2006/relationships/hyperlink" Target="https://ifs.org.uk/publications/do-disability-benefit-claims-rise-when-other-benefits-are-cut?mc_cid=4a23178e16&amp;mc_eid=3bd70722dd" TargetMode="External"/><Relationship Id="rId14" Type="http://schemas.openxmlformats.org/officeDocument/2006/relationships/hyperlink" Target="https://ifs.org.uk/publications/how-have-pensioner-incomes-and-poverty-changed-recent-years?mc_cid=2233061850&amp;mc_eid=39f43342be"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ifs.org.uk/publications/role-changing-health-rising-health-related-benefit-claims?mc_cid=baeac43e17&amp;mc_eid=3bd70722dd" TargetMode="External"/><Relationship Id="rId13" Type="http://schemas.openxmlformats.org/officeDocument/2006/relationships/hyperlink" Target="https://www.jrf.org.uk/cost-of-living" TargetMode="External"/><Relationship Id="rId3" Type="http://schemas.openxmlformats.org/officeDocument/2006/relationships/hyperlink" Target="https://ifs.org.uk/publications/living-standards-last-election?mc_cid=c79514206f&amp;mc_eid=39f43342be" TargetMode="External"/><Relationship Id="rId7" Type="http://schemas.openxmlformats.org/officeDocument/2006/relationships/hyperlink" Target="https://ifs.org.uk/articles/tackling-regional-inequalities-lessons-new-research?mc_cid=3f22aa0c8c&amp;mc_eid=39f43342be" TargetMode="External"/><Relationship Id="rId12" Type="http://schemas.openxmlformats.org/officeDocument/2006/relationships/hyperlink" Target="https://www.jrf.org.uk/uk-poverty-2024-the-essential-guide-to-understanding-poverty-in-the-uk?mc_cid=8adccae307&amp;mc_eid=3f126a93f1" TargetMode="External"/><Relationship Id="rId2" Type="http://schemas.openxmlformats.org/officeDocument/2006/relationships/hyperlink" Target="https://ifs.org.uk/living-standards-poverty-and-inequality-uk?mc_cid=c79514206f&amp;mc_eid=39f43342be" TargetMode="External"/><Relationship Id="rId1" Type="http://schemas.openxmlformats.org/officeDocument/2006/relationships/slideLayout" Target="../slideLayouts/slideLayout3.xml"/><Relationship Id="rId6" Type="http://schemas.openxmlformats.org/officeDocument/2006/relationships/hyperlink" Target="https://ifs.org.uk/publications/seven-key-facts-about-uk-living-standards?mc_cid=32b3ff0441&amp;mc_eid=39f43342be" TargetMode="External"/><Relationship Id="rId11" Type="http://schemas.openxmlformats.org/officeDocument/2006/relationships/hyperlink" Target="https://www.jrf.org.uk/uk-poverty-2025-the-essential-guide-to-understanding-poverty-in-the-uk" TargetMode="External"/><Relationship Id="rId5" Type="http://schemas.openxmlformats.org/officeDocument/2006/relationships/hyperlink" Target="https://ifs.org.uk/sites/default/files/2024-04/Recent-trends-in-and-the-outlook-for-health-related-benefits-IFS-Report-R311.pdf" TargetMode="External"/><Relationship Id="rId15" Type="http://schemas.openxmlformats.org/officeDocument/2006/relationships/hyperlink" Target="https://www.kingsfund.org.uk/insight-and-analysis/long-reads/relationship-poverty-nhs-services" TargetMode="External"/><Relationship Id="rId10" Type="http://schemas.openxmlformats.org/officeDocument/2006/relationships/hyperlink" Target="https://www.instituteofhealthequity.org/resources-reports/fuel-poverty-cold-homes-and-health-inequalities-in-the-uk/read-the-report.pdf" TargetMode="External"/><Relationship Id="rId4" Type="http://schemas.openxmlformats.org/officeDocument/2006/relationships/hyperlink" Target="https://ifs.org.uk/publications/move-how-young-peoples-mobility-responds-and-reinforces-geographical-inequalities?mc_cid=669fabf914&amp;mc_eid=39f43342be" TargetMode="External"/><Relationship Id="rId9" Type="http://schemas.openxmlformats.org/officeDocument/2006/relationships/hyperlink" Target="https://ifs.org.uk/publications/unemployment-benefits-and-household-spending-new-evidence-uk-bank-account-data?mc_cid=ad9960ec65&amp;mc_eid=39f43342be" TargetMode="External"/><Relationship Id="rId14"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lginform.local.gov.uk/" TargetMode="External"/><Relationship Id="rId13" Type="http://schemas.openxmlformats.org/officeDocument/2006/relationships/hyperlink" Target="https://www.lboro.ac.uk/research/crsp/our-research/" TargetMode="External"/><Relationship Id="rId3" Type="http://schemas.openxmlformats.org/officeDocument/2006/relationships/hyperlink" Target="https://kpmg.com/uk/en/insights/economics/uk-economic-outlook.html" TargetMode="External"/><Relationship Id="rId7" Type="http://schemas.openxmlformats.org/officeDocument/2006/relationships/hyperlink" Target="2025%20Consumer%20Digital%20Index" TargetMode="External"/><Relationship Id="rId12" Type="http://schemas.openxmlformats.org/officeDocument/2006/relationships/hyperlink" Target="https://thinkhouse.org.uk/site/assets/files/3215/long0725.pdf" TargetMode="External"/><Relationship Id="rId2" Type="http://schemas.openxmlformats.org/officeDocument/2006/relationships/hyperlink" Target="https://www.kingstrust.org.uk/about-us/news-views/youthindex2025" TargetMode="External"/><Relationship Id="rId1" Type="http://schemas.openxmlformats.org/officeDocument/2006/relationships/slideLayout" Target="../slideLayouts/slideLayout3.xml"/><Relationship Id="rId6" Type="http://schemas.openxmlformats.org/officeDocument/2006/relationships/hyperlink" Target="https://www.livingwage.org.uk/life-low-pension-growing-problem-financial-insecurity-retirement%C2%A0" TargetMode="External"/><Relationship Id="rId11" Type="http://schemas.openxmlformats.org/officeDocument/2006/relationships/hyperlink" Target="https://sticerd.lse.ac.uk/CASE/_NEW/PUBLICATIONS/abstract/?index=11618&amp;_gl=1*jxpq8*_ga*MjAyODYzNzI3OC4xNzUxNDQzOTAz*_ga_LWTEVFESYX*czE3NjY0OTA0MjIkbzEkZzEkdDE3NjY0OTA0MzYkajUyJGwwJGgw*_gcl_au*NTE0MDE0MTk3LjE3NjU3ODc0NTU." TargetMode="External"/><Relationship Id="rId5" Type="http://schemas.openxmlformats.org/officeDocument/2006/relationships/hyperlink" Target="https://www.livingwage.org.uk/precarious-pay-and-uncertain-hours-insecure-work-uk-labour-market?mc_cid=fcfc23fce8&amp;mc_eid=3f126a93f1" TargetMode="External"/><Relationship Id="rId10" Type="http://schemas.openxmlformats.org/officeDocument/2006/relationships/hyperlink" Target="https://blogs.lse.ac.uk/politicsandpolicy/britain-is-falling-behind-the-us-and-productivity-is-largely-to-blame/" TargetMode="External"/><Relationship Id="rId4" Type="http://schemas.openxmlformats.org/officeDocument/2006/relationships/hyperlink" Target="https://learningandwork.org.uk/what-we-do/employment-and-social-security/labour-market-analysis/" TargetMode="External"/><Relationship Id="rId9" Type="http://schemas.openxmlformats.org/officeDocument/2006/relationships/hyperlink" Target="https://onlinelibrary.wiley.com/doi/10.1002/psp.70151?mc_cid=6dc40cff35&amp;mc_eid=3f126a93f1"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midlandsengineobservatory.org/resources/" TargetMode="External"/><Relationship Id="rId13" Type="http://schemas.openxmlformats.org/officeDocument/2006/relationships/hyperlink" Target="https://niesr.ac.uk/publication-type/uk-economic-outlook" TargetMode="External"/><Relationship Id="rId3" Type="http://schemas.openxmlformats.org/officeDocument/2006/relationships/hyperlink" Target="https://www.lboro.ac.uk/media/media/media-centre/images/press-releases/2025/CRSP%20-%20Poverty%20at%20the%20end%20of%20life%20in%202024.pdf" TargetMode="External"/><Relationship Id="rId7" Type="http://schemas.openxmlformats.org/officeDocument/2006/relationships/hyperlink" Target="https://midlandsengineobservatory.org/" TargetMode="External"/><Relationship Id="rId12" Type="http://schemas.openxmlformats.org/officeDocument/2006/relationships/hyperlink" Target="https://natcen.ac.uk/british-social-attitud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mentalhealth-uk.org/blog/breaking-barriers-supporting-mental-health-to-boost-economic-growth/" TargetMode="External"/><Relationship Id="rId11" Type="http://schemas.openxmlformats.org/officeDocument/2006/relationships/hyperlink" Target="https://natcen.ac.uk/publications/society-watch-2023-price-we-pay-social-impact-cost-living-crisis" TargetMode="External"/><Relationship Id="rId5" Type="http://schemas.openxmlformats.org/officeDocument/2006/relationships/hyperlink" Target="https://mentalhealth-uk.org/burnout/#section-5" TargetMode="External"/><Relationship Id="rId15" Type="http://schemas.openxmlformats.org/officeDocument/2006/relationships/hyperlink" Target="https://www.natwestgroup.com/news-and-insights/news-room/press-releases/financial-capability-and-learning/2024/jan/half-of-16-25-year-olds-in-the-uk-say-the-cost-of-living-crisis-.html" TargetMode="External"/><Relationship Id="rId10" Type="http://schemas.openxmlformats.org/officeDocument/2006/relationships/hyperlink" Target="https://www.collectivevoice.org.uk/wp-content/uploads/2024/02/Collective-Voice-Cost-of-living-briefing-FINAL.docx.pdf" TargetMode="External"/><Relationship Id="rId4" Type="http://schemas.openxmlformats.org/officeDocument/2006/relationships/hyperlink" Target="https://www.mentalhealth.org.uk/sites/default/files/2023-01/MHF-cost-of-living-crisis-report-2023-01-12.pdf" TargetMode="External"/><Relationship Id="rId9" Type="http://schemas.openxmlformats.org/officeDocument/2006/relationships/hyperlink" Target="https://www.gov.uk/government/statistics/english-housing-survey-2023-to-2024-experiences-of-the-housing-crisis/english-housing-survey-2023-to-2024-experiences-of-the-housing-crisis" TargetMode="External"/><Relationship Id="rId14" Type="http://schemas.openxmlformats.org/officeDocument/2006/relationships/hyperlink" Target="https://www.ncvo.org.uk/news-and-insights/news-index/uk-civil-society-almanac-2024/"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ons.gov.uk/businessindustryandtrade/business/businessservices/bulletins/businessinsightsandimpactontheukeconomy/8january2026" TargetMode="External"/><Relationship Id="rId13"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3"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7" Type="http://schemas.openxmlformats.org/officeDocument/2006/relationships/hyperlink" Target="https://www.ons.gov.uk/businessindustryandtrade/business/businessservices/bulletins/businessinsightsandimpactontheukeconomy/20november2025" TargetMode="External"/><Relationship Id="rId12" Type="http://schemas.openxmlformats.org/officeDocument/2006/relationships/hyperlink" Target="https://experience.arcgis.com/experience/a4af7f8f83e24639831594587d814443/?draft=true" TargetMode="External"/><Relationship Id="rId2" Type="http://schemas.openxmlformats.org/officeDocument/2006/relationships/hyperlink" Target="https://neweconomics.org/2025/05/whats-behind-the-rise-in-disability-benefit-claim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populationandmigration/populationestimates/articles/buildacustomareaprofile/2023-01-17" TargetMode="External"/><Relationship Id="rId11" Type="http://schemas.openxmlformats.org/officeDocument/2006/relationships/hyperlink" Target="https://www.ons.gov.uk/peoplepopulationandcommunity/educationandchildcare/articles/childcareaccessibilitybyneighbourhood/2024-06-04" TargetMode="External"/><Relationship Id="rId5" Type="http://schemas.openxmlformats.org/officeDocument/2006/relationships/hyperlink" Target="https://app.powerbi.com/view?r=eyJrIjoiMzI1N2YwYmYtNWVhMy00ZWY5LTliNmMtYzk3ZWVmMmMzNjZkIiwidCI6ImVlNGUxNDk5LTRhMzUtNGIyZS1hZDQ3LTVmM2NmOWRlODY2NiIsImMiOjh9" TargetMode="External"/><Relationship Id="rId15" Type="http://schemas.openxmlformats.org/officeDocument/2006/relationships/hyperlink" Target="https://explore-local-statistics.beta.ons.gov.uk/indicators" TargetMode="External"/><Relationship Id="rId10" Type="http://schemas.openxmlformats.org/officeDocument/2006/relationships/hyperlink" Target="https://www.ons.gov.uk/visualisations/censusworkforcequalifications/#E06000019" TargetMode="External"/><Relationship Id="rId4" Type="http://schemas.openxmlformats.org/officeDocument/2006/relationships/hyperlink" Target="https://analytics.phe.gov.uk/apps/health-inequalities-dashboard/" TargetMode="External"/><Relationship Id="rId9" Type="http://schemas.openxmlformats.org/officeDocument/2006/relationships/hyperlink" Target="https://www.ons.gov.uk/peoplepopulationandcommunity/housing/articles/census2021howhomesareheatedinyourarea/2023-01-05" TargetMode="External"/><Relationship Id="rId14" Type="http://schemas.openxmlformats.org/officeDocument/2006/relationships/hyperlink" Target="https://www.ons.gov.uk/economy/economicoutputandproductivity/output/bulletins/economicactivityandsocialchangeintheukrealtimeindicators/previousreleases"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ons.gov.uk/economy/inflationandpriceindices/bulletins/householdcostsindicesforukhouseholdgroups/julytoseptember2025" TargetMode="External"/><Relationship Id="rId13" Type="http://schemas.openxmlformats.org/officeDocument/2006/relationships/hyperlink" Target="https://www.nomisweb.co.uk/reports/lmp/lad/1778384915/report.aspx" TargetMode="External"/><Relationship Id="rId3" Type="http://schemas.openxmlformats.org/officeDocument/2006/relationships/hyperlink" Target="https://www.ons.gov.uk/visualisations/areas/E06000019/" TargetMode="External"/><Relationship Id="rId7" Type="http://schemas.openxmlformats.org/officeDocument/2006/relationships/hyperlink" Target="https://www.ons.gov.uk/peoplepopulationandcommunity/healthandsocialcare/healthandwellbeing/bulletins/healthinengland/2015to2021" TargetMode="External"/><Relationship Id="rId12"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2" Type="http://schemas.openxmlformats.org/officeDocument/2006/relationships/hyperlink" Target="https://www.ons.gov.uk/peoplepopulationandcommunity/educationandchildcare/articles/explorewhichtownsattractpeoplewithadvancededucation/2024-03-1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11" Type="http://schemas.openxmlformats.org/officeDocument/2006/relationships/hyperlink" Target="https://www.ons.gov.uk/peoplepopulationandcommunity/housing/articles/howaremonthlymortgagerepaymentschangingingreatbritain/2023-03-08" TargetMode="External"/><Relationship Id="rId5" Type="http://schemas.openxmlformats.org/officeDocument/2006/relationships/hyperlink" Target="https://www.ons.gov.uk/peoplepopulationandcommunity/housing/articles/firsttimebuyermortgagesalesfellacrosslondonindecadeto2023/2025-03-06" TargetMode="External"/><Relationship Id="rId10" Type="http://schemas.openxmlformats.org/officeDocument/2006/relationships/hyperlink" Target="https://www.ons.gov.uk/economy/inflationandpriceindices/articles/housingpricesinyourarea/2024-03-20" TargetMode="External"/><Relationship Id="rId4"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9" Type="http://schemas.openxmlformats.org/officeDocument/2006/relationships/hyperlink" Target="https://www.ons.gov.uk/economy/inflationandpriceindices" TargetMode="External"/><Relationship Id="rId14" Type="http://schemas.openxmlformats.org/officeDocument/2006/relationships/hyperlink" Target="https://www.ons.gov.uk/peoplepopulationandcommunity/housing/bulletins/privaterentalaffordabilityengland/2024"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ons.gov.uk/visualisations/dvc2281/" TargetMode="External"/><Relationship Id="rId13" Type="http://schemas.openxmlformats.org/officeDocument/2006/relationships/hyperlink" Target="https://www.ons.gov.uk/peoplepopulationandcommunity/housing/articles/whoismostexposedtorisinghousingcostsinenglandandwales/2024-04-25" TargetMode="External"/><Relationship Id="rId3" Type="http://schemas.openxmlformats.org/officeDocument/2006/relationships/hyperlink" Target="https://www.ons.gov.uk/economy/nationalaccounts/uksectoraccounts/articles/quarterlyeconomiccommentary/julytoseptember2025" TargetMode="External"/><Relationship Id="rId7" Type="http://schemas.openxmlformats.org/officeDocument/2006/relationships/hyperlink" Target="https://www.ons.gov.uk/economy/nationalaccounts/articles/dashboardunderstandingtheukeconomy/2017-02-22" TargetMode="External"/><Relationship Id="rId12" Type="http://schemas.openxmlformats.org/officeDocument/2006/relationships/hyperlink" Target="https://www.ons.gov.uk/employmentandlabourmarket/peopleinwork/employmentandemployeetypes/articles/whichskillsareemployersseekinginyourarea/2024-11-05" TargetMode="External"/><Relationship Id="rId2" Type="http://schemas.openxmlformats.org/officeDocument/2006/relationships/hyperlink" Target="https://www.ons.gov.uk/economy/economicoutputandproductivity/publicservicesproductivity/bulletins/publicserviceproductivityquarterlyuk/apriltojune202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subnationalindicatorsexplorer/2022-01-06" TargetMode="External"/><Relationship Id="rId11" Type="http://schemas.openxmlformats.org/officeDocument/2006/relationships/hyperlink" Target="https://www.ons.gov.uk/visualisations/censusorigindestination/" TargetMode="External"/><Relationship Id="rId5" Type="http://schemas.openxmlformats.org/officeDocument/2006/relationships/hyperlink" Target="https://www.ons.gov.uk/employmentandlabourmarket/peopleinwork/labourproductivity/articles/sicknessabsenceinthelabourmarket/2023and2024" TargetMode="External"/><Relationship Id="rId10" Type="http://schemas.openxmlformats.org/officeDocument/2006/relationships/hyperlink" Target="https://www.ons.gov.uk/peoplepopulationandcommunity/wellbeing/articles/ukmeasuresofnationalwellbeing/dashboard" TargetMode="External"/><Relationship Id="rId4" Type="http://schemas.openxmlformats.org/officeDocument/2006/relationships/hyperlink" Target="https://www.ons.gov.uk/economy/economicoutputandproductivity/productivitymeasures/bulletins/regionalandsubregionallabourproductivityuk/2023" TargetMode="External"/><Relationship Id="rId9" Type="http://schemas.openxmlformats.org/officeDocument/2006/relationships/hyperlink" Target="https://www.ons.gov.uk/employmentandlabourmarket/peopleinwork/employmentandemployeetypes/bulletins/uklabourmarket/latest" TargetMode="External"/><Relationship Id="rId14" Type="http://schemas.openxmlformats.org/officeDocument/2006/relationships/hyperlink" Target="https://www.ons.gov.uk/peoplepopulationandcommunity/educationandchildcare/articles/youngpeoplefromdisadvantagedbackgroundsfeellessincontroloftheirfutures/2023-11-06"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resolutionfoundation.org/publications/a-u-shaped-legacy/" TargetMode="External"/><Relationship Id="rId13" Type="http://schemas.openxmlformats.org/officeDocument/2006/relationships/hyperlink" Target="https://www.resolutionfoundation.org/app/uploads/2026/01/NYO2026.pdf" TargetMode="External"/><Relationship Id="rId3" Type="http://schemas.openxmlformats.org/officeDocument/2006/relationships/hyperlink" Target="https://www.policywise.org.uk/news/new-policywise-report-reveals-sharp-rise-period-poverty-across-uk-and-ireland" TargetMode="External"/><Relationship Id="rId7" Type="http://schemas.openxmlformats.org/officeDocument/2006/relationships/hyperlink" Target="https://www.productivity.ac.uk/news/what-explains-the-uks-productivity-problem/" TargetMode="External"/><Relationship Id="rId12" Type="http://schemas.openxmlformats.org/officeDocument/2006/relationships/hyperlink" Target="https://www.resolutionfoundation.org/publications/low-pay-britain-2025/?mc_cid=8a14f7b9f9&amp;mc_eid=3f126a93f1" TargetMode="External"/><Relationship Id="rId2" Type="http://schemas.openxmlformats.org/officeDocument/2006/relationships/hyperlink" Target="https://www.kcl.ac.uk/csmh/assets/esrc-csmh-cost-of-living-crisis-and-mental-health-report.pdf" TargetMode="External"/><Relationship Id="rId1" Type="http://schemas.openxmlformats.org/officeDocument/2006/relationships/slideLayout" Target="../slideLayouts/slideLayout3.xml"/><Relationship Id="rId6" Type="http://schemas.openxmlformats.org/officeDocument/2006/relationships/hyperlink" Target="https://www.productivity.ac.uk/the-productivity-lab/the-tpi-uk-itl3-productivity-scorecard-series/" TargetMode="External"/><Relationship Id="rId11" Type="http://schemas.openxmlformats.org/officeDocument/2006/relationships/hyperlink" Target="https://www.resolutionfoundation.org/publications/job-done/" TargetMode="External"/><Relationship Id="rId5" Type="http://schemas.openxmlformats.org/officeDocument/2006/relationships/hyperlink" Target="https://www.productivity.ac.uk/wp-content/uploads/2021/10/PIP010-Midlands-Productivity-Challenge-FINAL-070122.pdf" TargetMode="External"/><Relationship Id="rId15" Type="http://schemas.openxmlformats.org/officeDocument/2006/relationships/hyperlink" Target="https://www.resolutionfoundation.org/publications/the-power-of-place/" TargetMode="External"/><Relationship Id="rId10" Type="http://schemas.openxmlformats.org/officeDocument/2006/relationships/hyperlink" Target="https://www.resolutionfoundation.org/major-programme/housing-outlook/" TargetMode="External"/><Relationship Id="rId4" Type="http://schemas.openxmlformats.org/officeDocument/2006/relationships/hyperlink" Target="https://www.productivity.ac.uk/research/land-use-and-planning-reforms-strategic-context-challenges-and-policy-recommendations/" TargetMode="External"/><Relationship Id="rId9" Type="http://schemas.openxmlformats.org/officeDocument/2006/relationships/hyperlink" Target="https://www.resolutionfoundation.org/publications/the-living-standards-outlook-2025/" TargetMode="External"/><Relationship Id="rId14" Type="http://schemas.openxmlformats.org/officeDocument/2006/relationships/hyperlink" Target="https://www.resolutionfoundation.org/publications/new-year-outlook-2026/"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rsph.org.uk/our-work/campaigns/our-health-the-price-we-will-pay-for-the-cost-of-living-crisis.html" TargetMode="External"/><Relationship Id="rId13" Type="http://schemas.openxmlformats.org/officeDocument/2006/relationships/hyperlink" Target="https://rsnonline.org.uk/addressing-the-unique-challenge-of-fuel-poverty-in-rural-areas" TargetMode="External"/><Relationship Id="rId3" Type="http://schemas.openxmlformats.org/officeDocument/2006/relationships/hyperlink" Target="https://www.youtube.com/watch?v=LMggRKSdpeg" TargetMode="External"/><Relationship Id="rId7" Type="http://schemas.openxmlformats.org/officeDocument/2006/relationships/hyperlink" Target="https://www.royallondon.com/guides-tools/cost-of-living/financial-resilience-report-2025/" TargetMode="External"/><Relationship Id="rId12" Type="http://schemas.openxmlformats.org/officeDocument/2006/relationships/hyperlink" Target="https://www.rsnonline.org.uk/tag/economy-insights" TargetMode="External"/><Relationship Id="rId2" Type="http://schemas.openxmlformats.org/officeDocument/2006/relationships/hyperlink" Target="https://www.resolutionfoundation.org/events/shared-prosperity/"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weve-only-just-begun/" TargetMode="External"/><Relationship Id="rId11" Type="http://schemas.openxmlformats.org/officeDocument/2006/relationships/hyperlink" Target="https://rsnonline.org.uk/images/manifesto-2023/rural-economies-chapter.pdf" TargetMode="External"/><Relationship Id="rId5" Type="http://schemas.openxmlformats.org/officeDocument/2006/relationships/hyperlink" Target="https://www.resolutionfoundation.org/publications/under-strain/" TargetMode="External"/><Relationship Id="rId15" Type="http://schemas.openxmlformats.org/officeDocument/2006/relationships/hyperlink" Target="https://socialmetricscommission.org.uk/social-metrics-commission-2024-report/" TargetMode="External"/><Relationship Id="rId10" Type="http://schemas.openxmlformats.org/officeDocument/2006/relationships/hyperlink" Target="https://www.rsnonline.org.uk/images/research/Cost-Living/Rural-Cost-Living.pdf" TargetMode="External"/><Relationship Id="rId4" Type="http://schemas.openxmlformats.org/officeDocument/2006/relationships/hyperlink" Target="https://economy2030.resolutionfoundation.org/wp-content/uploads/2023/12/Ending-stagnation-final-report.pdf" TargetMode="External"/><Relationship Id="rId9" Type="http://schemas.openxmlformats.org/officeDocument/2006/relationships/hyperlink" Target="https://acre.org.uk/wp-content/uploads/Reigniting-rural-futures-summary-report-FINAL.pdf" TargetMode="External"/><Relationship Id="rId14" Type="http://schemas.openxmlformats.org/officeDocument/2006/relationships/hyperlink" Target="https://www.savills.co.uk/research_articles/229130/385659-0"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www.ukfinance.org.uk/data-and-research/economic-insight" TargetMode="External"/><Relationship Id="rId13" Type="http://schemas.openxmlformats.org/officeDocument/2006/relationships/hyperlink" Target="https://www.rsnonline.org.uk/images/research/Cost-Living/Rural-Cost-Living.pdf" TargetMode="External"/><Relationship Id="rId3" Type="http://schemas.openxmlformats.org/officeDocument/2006/relationships/hyperlink" Target="https://socialmobility.independent-commission.uk/reports/investment-into-regions-and-social-mobility-report/" TargetMode="External"/><Relationship Id="rId7" Type="http://schemas.openxmlformats.org/officeDocument/2006/relationships/hyperlink" Target="https://cms.trussell.org.uk/sites/default/files/2025-06/cost_of_hunger_and_hardship_june25.pdf" TargetMode="External"/><Relationship Id="rId12" Type="http://schemas.openxmlformats.org/officeDocument/2006/relationships/hyperlink" Target="https://www.york.ac.uk/policy-engine/cost-of-living/" TargetMode="External"/><Relationship Id="rId2" Type="http://schemas.openxmlformats.org/officeDocument/2006/relationships/hyperlink" Target="https://socialmobility.independent-commission.uk/reports/state-of-the-nation-2025-the-evolving-story-of-social-mobility-in-the-uk/" TargetMode="External"/><Relationship Id="rId1" Type="http://schemas.openxmlformats.org/officeDocument/2006/relationships/slideLayout" Target="../slideLayouts/slideLayout3.xml"/><Relationship Id="rId6" Type="http://schemas.openxmlformats.org/officeDocument/2006/relationships/hyperlink" Target="https://www.trussell.org.uk/news-and-research/publications/report/hunger-in-the-uk-2025" TargetMode="External"/><Relationship Id="rId11" Type="http://schemas.openxmlformats.org/officeDocument/2006/relationships/hyperlink" Target="https://shefuni.maps.arcgis.com/apps/instant/interactivelegend/index.html?appid=8be0cd9e18904c258afd3c959d6fc4d7" TargetMode="External"/><Relationship Id="rId5" Type="http://schemas.openxmlformats.org/officeDocument/2006/relationships/hyperlink" Target="https://www.suttontrust.com/our-research/what-is-social-mobility/" TargetMode="External"/><Relationship Id="rId10" Type="http://schemas.openxmlformats.org/officeDocument/2006/relationships/hyperlink" Target="https://blog.bham.ac.uk/cityredi/category/west-midlands-weekly-economic-impact-monitor/"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universitiesuk.ac.uk/latest/insights-and-analysis/graduate-outcomes-what-latest-data" TargetMode="External"/><Relationship Id="rId14" Type="http://schemas.openxmlformats.org/officeDocument/2006/relationships/hyperlink" Target="https://yougov.co.uk/politics/articles/53823-britons-and-the-cost-of-living-january-20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zoopla.co.uk/discover/property-news/rental-market-report/" TargetMode="External"/><Relationship Id="rId2" Type="http://schemas.openxmlformats.org/officeDocument/2006/relationships/hyperlink" Target="https://youthfuturesfoundation.org/wp-content/uploads/2023/06/GJP-Youth-Pullout-Report_AW_No-Crops.pdf" TargetMode="External"/><Relationship Id="rId1" Type="http://schemas.openxmlformats.org/officeDocument/2006/relationships/slideLayout" Target="../slideLayouts/slideLayout3.xml"/><Relationship Id="rId4" Type="http://schemas.openxmlformats.org/officeDocument/2006/relationships/hyperlink" Target="https://business.zoopla.co.uk/zoopla-house-price-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dirty="0"/>
            </a:br>
            <a:r>
              <a:rPr lang="en-GB" sz="1800" dirty="0"/>
              <a:t>January</a:t>
            </a:r>
            <a:r>
              <a:rPr lang="en-GB" sz="2800" dirty="0"/>
              <a:t> </a:t>
            </a:r>
            <a:r>
              <a:rPr lang="en-GB" sz="2000" dirty="0"/>
              <a:t>2026</a:t>
            </a:r>
            <a:br>
              <a:rPr lang="en-GB" sz="1800" dirty="0">
                <a:latin typeface="+mn-lt"/>
              </a:rPr>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1" y="5901210"/>
            <a:ext cx="9616423"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3"/>
              </a:rPr>
              <a:t>ONS – NOMIS</a:t>
            </a:r>
            <a:endParaRPr lang="en-GB" sz="1100" dirty="0"/>
          </a:p>
          <a:p>
            <a:r>
              <a:rPr lang="en-GB" sz="1100" dirty="0"/>
              <a:t>Frequency:  Annually</a:t>
            </a:r>
          </a:p>
          <a:p>
            <a:r>
              <a:rPr lang="en-GB" sz="1100" dirty="0"/>
              <a:t>Last updated: 14 October 2025</a:t>
            </a:r>
          </a:p>
          <a:p>
            <a:r>
              <a:rPr lang="en-GB" sz="1100" dirty="0"/>
              <a:t>Next update:  Autumn 2026</a:t>
            </a:r>
          </a:p>
        </p:txBody>
      </p:sp>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4"/>
          <a:stretch>
            <a:fillRect/>
          </a:stretch>
        </p:blipFill>
        <p:spPr>
          <a:xfrm>
            <a:off x="6011779" y="1153995"/>
            <a:ext cx="6075546" cy="4461987"/>
          </a:xfrm>
          <a:prstGeom prst="rect">
            <a:avLst/>
          </a:prstGeom>
          <a:ln>
            <a:solidFill>
              <a:schemeClr val="tx1"/>
            </a:solidFill>
          </a:ln>
        </p:spPr>
      </p:pic>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20000" cy="769441"/>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6323180" cy="4088010"/>
          </a:xfrm>
          <a:prstGeom prst="rect">
            <a:avLst/>
          </a:prstGeom>
          <a:ln>
            <a:solidFill>
              <a:schemeClr val="tx1"/>
            </a:solidFill>
          </a:ln>
        </p:spPr>
      </p:pic>
      <p:sp>
        <p:nvSpPr>
          <p:cNvPr id="8" name="TextBox 7"/>
          <p:cNvSpPr txBox="1"/>
          <p:nvPr/>
        </p:nvSpPr>
        <p:spPr>
          <a:xfrm>
            <a:off x="76966" y="5202584"/>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6415940" y="1000274"/>
            <a:ext cx="5730489" cy="3602739"/>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504576" y="4667003"/>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879124" y="5498341"/>
            <a:ext cx="9251500" cy="1384995"/>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365125"/>
            <a:ext cx="11520000" cy="769441"/>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71252" y="1019349"/>
            <a:ext cx="5353364" cy="3754874"/>
          </a:xfrm>
          <a:prstGeom prst="rect">
            <a:avLst/>
          </a:prstGeom>
          <a:noFill/>
          <a:ln w="38100">
            <a:solidFill>
              <a:schemeClr val="accent2"/>
            </a:solidFill>
          </a:ln>
        </p:spPr>
        <p:txBody>
          <a:bodyPr wrap="square" rtlCol="0">
            <a:spAutoFit/>
          </a:bodyPr>
          <a:lstStyle/>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2"/>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067188" y="5636856"/>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a:t>
            </a:r>
            <a:r>
              <a:rPr lang="en-GB" sz="1100"/>
              <a:t>November 2025</a:t>
            </a:r>
            <a:endParaRPr lang="en-GB" sz="1100" dirty="0"/>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37314" y="4946099"/>
            <a:ext cx="5387302" cy="1785104"/>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2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r>
              <a:rPr lang="en-GB" sz="1200" b="1" dirty="0">
                <a:solidFill>
                  <a:schemeClr val="tx2"/>
                </a:solidFill>
              </a:rPr>
              <a:t>	</a:t>
            </a: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34842" y="663370"/>
            <a:ext cx="7552465" cy="5486744"/>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worse than the average for all local authorities in respect of average travel time to employment centre by bicycle, average travel time to employment centre by car, and average travel time to nearest employment centre by public transport or walking.</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4554" y="615011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to provide local intelligence relating to Herefordshire’s economy and labour market, also to monitor the local impact of the cost-of-living crisis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a:t>Distribution of jobs</a:t>
            </a:r>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163562" y="5003765"/>
            <a:ext cx="4229327"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0" name="TextBox 9"/>
          <p:cNvSpPr txBox="1"/>
          <p:nvPr/>
        </p:nvSpPr>
        <p:spPr>
          <a:xfrm>
            <a:off x="44940" y="5003765"/>
            <a:ext cx="2088660"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5" name="Picture 4" descr="Column chart showing the proportion of the working age population (16-64) who are self-employed (total, male and female) for Herefordshire, the West Midlands and England in the period October 2024 to September 2025.  Overall, Herefordshire has a higher rate of self-employment than nationally and regionally.">
            <a:extLst>
              <a:ext uri="{FF2B5EF4-FFF2-40B4-BE49-F238E27FC236}">
                <a16:creationId xmlns:a16="http://schemas.microsoft.com/office/drawing/2014/main" id="{403CBE99-02A9-F090-F0E4-19E8F728CDA9}"/>
              </a:ext>
            </a:extLst>
          </p:cNvPr>
          <p:cNvPicPr>
            <a:picLocks noChangeAspect="1"/>
          </p:cNvPicPr>
          <p:nvPr/>
        </p:nvPicPr>
        <p:blipFill>
          <a:blip r:embed="rId5"/>
          <a:stretch>
            <a:fillRect/>
          </a:stretch>
        </p:blipFill>
        <p:spPr>
          <a:xfrm>
            <a:off x="6435272" y="1026351"/>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pic>
        <p:nvPicPr>
          <p:cNvPr id="13" name="Content Placeholder 12" descr="Column chart showing that the proportions of people employed in the public sector and private sectors in Herefordshire are similar to nationally and regionally.">
            <a:extLst>
              <a:ext uri="{FF2B5EF4-FFF2-40B4-BE49-F238E27FC236}">
                <a16:creationId xmlns:a16="http://schemas.microsoft.com/office/drawing/2014/main" id="{740FA09D-E312-AF17-EC46-033856A99612}"/>
              </a:ext>
            </a:extLst>
          </p:cNvPr>
          <p:cNvPicPr>
            <a:picLocks noGrp="1" noChangeAspect="1"/>
          </p:cNvPicPr>
          <p:nvPr>
            <p:ph idx="1"/>
          </p:nvPr>
        </p:nvPicPr>
        <p:blipFill>
          <a:blip r:embed="rId7"/>
          <a:stretch>
            <a:fillRect/>
          </a:stretch>
        </p:blipFill>
        <p:spPr>
          <a:xfrm>
            <a:off x="8699105" y="4070315"/>
            <a:ext cx="3447383" cy="2012309"/>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97865"/>
          </a:xfrm>
        </p:spPr>
        <p:txBody>
          <a:bodyPr>
            <a:normAutofit/>
          </a:bodyPr>
          <a:lstStyle/>
          <a:p>
            <a:r>
              <a:rPr lang="en-GB" sz="28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28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750072"/>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January 2025 to December 2025 there were 35,248 job postings, of which 17,861 were unique.  The number of unique posting in December 2025 was slightly lower than in November: 2,570 compared to 2,743 (revised) and similar to a year ago (2,600 in December 2024) and remains well below the 5-year peak of 5,810 in June 2023.   </a:t>
            </a:r>
          </a:p>
          <a:p>
            <a:pPr marL="285750" indent="-285750">
              <a:lnSpc>
                <a:spcPct val="120000"/>
              </a:lnSpc>
              <a:buFont typeface="Arial" panose="020B0604020202020204" pitchFamily="34" charset="0"/>
              <a:buChar char="•"/>
            </a:pPr>
            <a:r>
              <a:rPr lang="en-US" sz="1200" dirty="0"/>
              <a:t>The top ten posted occupations (SOC 3 level) in the period from November 2024 to December 2025 were caring personal services (1,013 unique postings), other elementary service occupations (990), </a:t>
            </a:r>
            <a:r>
              <a:rPr lang="en-GB" sz="1200" dirty="0"/>
              <a:t>teaching professionals (932) and sales related occupations (781). </a:t>
            </a:r>
            <a:r>
              <a:rPr lang="en-US" sz="1200" dirty="0"/>
              <a:t>Top posted job titles in this period were support workers (486 unique postings), cleaners (251), production operatives (163) and health care assistants (152), </a:t>
            </a:r>
          </a:p>
        </p:txBody>
      </p:sp>
      <p:pic>
        <p:nvPicPr>
          <p:cNvPr id="12" name="Content Placeholder 11" descr="Line chart showing the five year trend in unique job postings in Herefordshire in the five years to December 2025.">
            <a:extLst>
              <a:ext uri="{FF2B5EF4-FFF2-40B4-BE49-F238E27FC236}">
                <a16:creationId xmlns:a16="http://schemas.microsoft.com/office/drawing/2014/main" id="{8631586F-0561-13C6-D70B-A00F5CE5D8AD}"/>
              </a:ext>
            </a:extLst>
          </p:cNvPr>
          <p:cNvPicPr>
            <a:picLocks noGrp="1" noChangeAspect="1"/>
          </p:cNvPicPr>
          <p:nvPr>
            <p:ph idx="1"/>
          </p:nvPr>
        </p:nvPicPr>
        <p:blipFill>
          <a:blip r:embed="rId3"/>
          <a:stretch>
            <a:fillRect/>
          </a:stretch>
        </p:blipFill>
        <p:spPr>
          <a:xfrm>
            <a:off x="5686108" y="1130686"/>
            <a:ext cx="6413377" cy="3079347"/>
          </a:xfrm>
          <a:ln>
            <a:solidFill>
              <a:schemeClr val="tx1"/>
            </a:solidFill>
          </a:ln>
        </p:spPr>
      </p:pic>
      <p:sp>
        <p:nvSpPr>
          <p:cNvPr id="7" name="TextBox 6"/>
          <p:cNvSpPr txBox="1"/>
          <p:nvPr/>
        </p:nvSpPr>
        <p:spPr>
          <a:xfrm>
            <a:off x="9749641" y="4348977"/>
            <a:ext cx="2349843"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5 January 2026</a:t>
            </a:r>
          </a:p>
          <a:p>
            <a:r>
              <a:rPr lang="en-GB" sz="1100" dirty="0"/>
              <a:t>Frequency of update: Monthly</a:t>
            </a:r>
          </a:p>
          <a:p>
            <a:r>
              <a:rPr lang="en-GB" sz="1100" dirty="0"/>
              <a:t>Next update: February 2026</a:t>
            </a:r>
          </a:p>
        </p:txBody>
      </p:sp>
      <p:sp>
        <p:nvSpPr>
          <p:cNvPr id="5" name="TextBox 4"/>
          <p:cNvSpPr txBox="1"/>
          <p:nvPr/>
        </p:nvSpPr>
        <p:spPr>
          <a:xfrm>
            <a:off x="115594" y="5011251"/>
            <a:ext cx="7140229" cy="830997"/>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9" name="Content Placeholder 8" descr="Chart showing top specialised (hard) skills in Herefordshire in the past 12 months to December 2025 - auditing, finance and continuous improvement process were the most in-demand.">
            <a:extLst>
              <a:ext uri="{FF2B5EF4-FFF2-40B4-BE49-F238E27FC236}">
                <a16:creationId xmlns:a16="http://schemas.microsoft.com/office/drawing/2014/main" id="{2048CC94-20C3-ACB2-A2AF-1914792C6273}"/>
              </a:ext>
            </a:extLst>
          </p:cNvPr>
          <p:cNvPicPr>
            <a:picLocks noGrp="1" noChangeAspect="1"/>
          </p:cNvPicPr>
          <p:nvPr>
            <p:ph sz="half" idx="2"/>
          </p:nvPr>
        </p:nvPicPr>
        <p:blipFill>
          <a:blip r:embed="rId3"/>
          <a:stretch>
            <a:fillRect/>
          </a:stretch>
        </p:blipFill>
        <p:spPr>
          <a:xfrm>
            <a:off x="123474" y="1774229"/>
            <a:ext cx="6141492" cy="3543728"/>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5" name="Content Placeholder 14" descr="Chart showing quarter-on-quarter change in top ten hard skills for Herefordshire over the 12 months to December 2025.  While there was significant fluctuation throughout the period, auditing remained top throughout.">
            <a:extLst>
              <a:ext uri="{FF2B5EF4-FFF2-40B4-BE49-F238E27FC236}">
                <a16:creationId xmlns:a16="http://schemas.microsoft.com/office/drawing/2014/main" id="{6264EAB3-5D7B-76D0-3986-FD05F39C1CBF}"/>
              </a:ext>
            </a:extLst>
          </p:cNvPr>
          <p:cNvPicPr>
            <a:picLocks noGrp="1" noChangeAspect="1"/>
          </p:cNvPicPr>
          <p:nvPr>
            <p:ph sz="quarter" idx="4"/>
          </p:nvPr>
        </p:nvPicPr>
        <p:blipFill>
          <a:blip r:embed="rId4"/>
          <a:stretch>
            <a:fillRect/>
          </a:stretch>
        </p:blipFill>
        <p:spPr>
          <a:xfrm>
            <a:off x="6388439" y="1774229"/>
            <a:ext cx="5706013" cy="4342781"/>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5 January 2026</a:t>
            </a:r>
          </a:p>
          <a:p>
            <a:r>
              <a:rPr lang="en-GB" sz="1100" dirty="0"/>
              <a:t>Frequency of update: Monthly</a:t>
            </a:r>
          </a:p>
          <a:p>
            <a:r>
              <a:rPr lang="en-GB" sz="1100" dirty="0"/>
              <a:t>Next update:  February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mid-October showing that overall vacancy levels have fallen for the last 39 consecutive months. Overall, 32% of employers reported hard-to-fill vacancies in the latest quarter.  Industries reporting the hardest to fill vacancies were compulsory education (including pre-primary) (64%), non-compulsory education (60%), and public administration and other public sector (67%).</a:t>
            </a:r>
          </a:p>
          <a:p>
            <a:pPr>
              <a:lnSpc>
                <a:spcPct val="120000"/>
              </a:lnSpc>
            </a:pPr>
            <a:r>
              <a:rPr lang="en-GB" sz="1400" dirty="0"/>
              <a:t>There is no standard definition of a “hard-to-fill” vacancy and no equivalent survey to that undertaken by CIPD at local level, but the table shows those occupations (SOC 3 level) for the period August 2024 to July 2025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4" name="Table 3" descr="Table showing the hardest to fill vacancies in Herefordshire in the period January 2025 to December 2025.  The occupations that were hardest to fill (ordered by average posting intensity) were conservation and environment professionals, construction operatives, skilled metal, electrical and electronic trades supervisors, elementary security occupations, finance professionals, caring personal services, regulatory associate professionals and welfare and housing associate professionals.">
            <a:extLst>
              <a:ext uri="{FF2B5EF4-FFF2-40B4-BE49-F238E27FC236}">
                <a16:creationId xmlns:a16="http://schemas.microsoft.com/office/drawing/2014/main" id="{D7E37E8D-931A-6541-FB52-58D3FF904954}"/>
              </a:ext>
            </a:extLst>
          </p:cNvPr>
          <p:cNvGraphicFramePr>
            <a:graphicFrameLocks noGrp="1"/>
          </p:cNvGraphicFramePr>
          <p:nvPr>
            <p:extLst>
              <p:ext uri="{D42A27DB-BD31-4B8C-83A1-F6EECF244321}">
                <p14:modId xmlns:p14="http://schemas.microsoft.com/office/powerpoint/2010/main" val="4263968570"/>
              </p:ext>
            </p:extLst>
          </p:nvPr>
        </p:nvGraphicFramePr>
        <p:xfrm>
          <a:off x="4588563" y="1084639"/>
          <a:ext cx="7498415" cy="2251710"/>
        </p:xfrm>
        <a:graphic>
          <a:graphicData uri="http://schemas.openxmlformats.org/drawingml/2006/table">
            <a:tbl>
              <a:tblPr firstRow="1"/>
              <a:tblGrid>
                <a:gridCol w="4135724">
                  <a:extLst>
                    <a:ext uri="{9D8B030D-6E8A-4147-A177-3AD203B41FA5}">
                      <a16:colId xmlns:a16="http://schemas.microsoft.com/office/drawing/2014/main" val="3896277209"/>
                    </a:ext>
                  </a:extLst>
                </a:gridCol>
                <a:gridCol w="1120897">
                  <a:extLst>
                    <a:ext uri="{9D8B030D-6E8A-4147-A177-3AD203B41FA5}">
                      <a16:colId xmlns:a16="http://schemas.microsoft.com/office/drawing/2014/main" val="1586205499"/>
                    </a:ext>
                  </a:extLst>
                </a:gridCol>
                <a:gridCol w="1120897">
                  <a:extLst>
                    <a:ext uri="{9D8B030D-6E8A-4147-A177-3AD203B41FA5}">
                      <a16:colId xmlns:a16="http://schemas.microsoft.com/office/drawing/2014/main" val="2823566748"/>
                    </a:ext>
                  </a:extLst>
                </a:gridCol>
                <a:gridCol w="1120897">
                  <a:extLst>
                    <a:ext uri="{9D8B030D-6E8A-4147-A177-3AD203B41FA5}">
                      <a16:colId xmlns:a16="http://schemas.microsoft.com/office/drawing/2014/main" val="2520618190"/>
                    </a:ext>
                  </a:extLst>
                </a:gridCol>
              </a:tblGrid>
              <a:tr h="528816">
                <a:tc>
                  <a:txBody>
                    <a:bodyPr/>
                    <a:lstStyle/>
                    <a:p>
                      <a:pPr algn="l" fontAlgn="ctr">
                        <a:buNone/>
                      </a:pPr>
                      <a:r>
                        <a:rPr lang="en-GB" sz="12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Avg. Posting Intensity (Jan 2025 - Dec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Median Posting Duration from Jan 2025 - Dec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Unique Postings from Jan 2025 - Dec 2025</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1620443653"/>
                  </a:ext>
                </a:extLst>
              </a:tr>
              <a:tr h="176272">
                <a:tc>
                  <a:txBody>
                    <a:bodyPr/>
                    <a:lstStyle/>
                    <a:p>
                      <a:pPr algn="l" fontAlgn="ctr">
                        <a:buNone/>
                      </a:pPr>
                      <a:r>
                        <a:rPr lang="en-GB" sz="12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15</a:t>
                      </a:r>
                    </a:p>
                  </a:txBody>
                  <a:tcPr marL="6350" marR="6350" marT="6350" marB="0" anchor="ctr">
                    <a:lnL>
                      <a:noFill/>
                    </a:lnL>
                    <a:lnR>
                      <a:noFill/>
                    </a:lnR>
                    <a:lnT>
                      <a:noFill/>
                    </a:lnT>
                    <a:lnB>
                      <a:noFill/>
                    </a:lnB>
                    <a:noFill/>
                  </a:tcPr>
                </a:tc>
                <a:extLst>
                  <a:ext uri="{0D108BD9-81ED-4DB2-BD59-A6C34878D82A}">
                    <a16:rowId xmlns:a16="http://schemas.microsoft.com/office/drawing/2014/main" val="3433118465"/>
                  </a:ext>
                </a:extLst>
              </a:tr>
              <a:tr h="176272">
                <a:tc>
                  <a:txBody>
                    <a:bodyPr/>
                    <a:lstStyle/>
                    <a:p>
                      <a:pPr algn="l" fontAlgn="ctr">
                        <a:buNone/>
                      </a:pPr>
                      <a:r>
                        <a:rPr lang="en-GB" sz="1200" b="0" i="0" u="none" strike="noStrike">
                          <a:effectLst/>
                          <a:latin typeface="Arial" panose="020B0604020202020204" pitchFamily="34" charset="0"/>
                        </a:rPr>
                        <a:t>Construction Operatives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27</a:t>
                      </a:r>
                    </a:p>
                  </a:txBody>
                  <a:tcPr marL="6350" marR="6350" marT="6350" marB="0" anchor="ctr">
                    <a:lnL>
                      <a:noFill/>
                    </a:lnL>
                    <a:lnR>
                      <a:noFill/>
                    </a:lnR>
                    <a:lnT>
                      <a:noFill/>
                    </a:lnT>
                    <a:lnB>
                      <a:noFill/>
                    </a:lnB>
                    <a:noFill/>
                  </a:tcPr>
                </a:tc>
                <a:extLst>
                  <a:ext uri="{0D108BD9-81ED-4DB2-BD59-A6C34878D82A}">
                    <a16:rowId xmlns:a16="http://schemas.microsoft.com/office/drawing/2014/main" val="1998708961"/>
                  </a:ext>
                </a:extLst>
              </a:tr>
              <a:tr h="176272">
                <a:tc>
                  <a:txBody>
                    <a:bodyPr/>
                    <a:lstStyle/>
                    <a:p>
                      <a:pPr algn="l" fontAlgn="ctr">
                        <a:buNone/>
                      </a:pPr>
                      <a:r>
                        <a:rPr lang="en-GB" sz="12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2990148060"/>
                  </a:ext>
                </a:extLst>
              </a:tr>
              <a:tr h="176272">
                <a:tc>
                  <a:txBody>
                    <a:bodyPr/>
                    <a:lstStyle/>
                    <a:p>
                      <a:pPr algn="l" fontAlgn="ctr">
                        <a:buNone/>
                      </a:pPr>
                      <a:r>
                        <a:rPr lang="en-GB" sz="1200" b="0" i="0" u="none" strike="noStrike">
                          <a:effectLst/>
                          <a:latin typeface="Arial" panose="020B0604020202020204" pitchFamily="34" charset="0"/>
                        </a:rPr>
                        <a:t>Elementary Security Occupations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27</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70</a:t>
                      </a:r>
                    </a:p>
                  </a:txBody>
                  <a:tcPr marL="6350" marR="6350" marT="6350" marB="0" anchor="ctr">
                    <a:lnL>
                      <a:noFill/>
                    </a:lnL>
                    <a:lnR>
                      <a:noFill/>
                    </a:lnR>
                    <a:lnT>
                      <a:noFill/>
                    </a:lnT>
                    <a:lnB>
                      <a:noFill/>
                    </a:lnB>
                    <a:noFill/>
                  </a:tcPr>
                </a:tc>
                <a:extLst>
                  <a:ext uri="{0D108BD9-81ED-4DB2-BD59-A6C34878D82A}">
                    <a16:rowId xmlns:a16="http://schemas.microsoft.com/office/drawing/2014/main" val="1507040783"/>
                  </a:ext>
                </a:extLst>
              </a:tr>
              <a:tr h="176272">
                <a:tc>
                  <a:txBody>
                    <a:bodyPr/>
                    <a:lstStyle/>
                    <a:p>
                      <a:pPr algn="l" fontAlgn="ctr">
                        <a:buNone/>
                      </a:pPr>
                      <a:r>
                        <a:rPr lang="en-GB" sz="12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243</a:t>
                      </a:r>
                    </a:p>
                  </a:txBody>
                  <a:tcPr marL="6350" marR="6350" marT="6350" marB="0" anchor="ctr">
                    <a:lnL>
                      <a:noFill/>
                    </a:lnL>
                    <a:lnR>
                      <a:noFill/>
                    </a:lnR>
                    <a:lnT>
                      <a:noFill/>
                    </a:lnT>
                    <a:lnB>
                      <a:noFill/>
                    </a:lnB>
                    <a:noFill/>
                  </a:tcPr>
                </a:tc>
                <a:extLst>
                  <a:ext uri="{0D108BD9-81ED-4DB2-BD59-A6C34878D82A}">
                    <a16:rowId xmlns:a16="http://schemas.microsoft.com/office/drawing/2014/main" val="2316736301"/>
                  </a:ext>
                </a:extLst>
              </a:tr>
              <a:tr h="176272">
                <a:tc>
                  <a:txBody>
                    <a:bodyPr/>
                    <a:lstStyle/>
                    <a:p>
                      <a:pPr algn="l" fontAlgn="ctr">
                        <a:buNone/>
                      </a:pPr>
                      <a:r>
                        <a:rPr lang="en-GB" sz="12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1,013</a:t>
                      </a:r>
                    </a:p>
                  </a:txBody>
                  <a:tcPr marL="6350" marR="6350" marT="6350" marB="0" anchor="ctr">
                    <a:lnL>
                      <a:noFill/>
                    </a:lnL>
                    <a:lnR>
                      <a:noFill/>
                    </a:lnR>
                    <a:lnT>
                      <a:noFill/>
                    </a:lnT>
                    <a:lnB>
                      <a:noFill/>
                    </a:lnB>
                    <a:noFill/>
                  </a:tcPr>
                </a:tc>
                <a:extLst>
                  <a:ext uri="{0D108BD9-81ED-4DB2-BD59-A6C34878D82A}">
                    <a16:rowId xmlns:a16="http://schemas.microsoft.com/office/drawing/2014/main" val="325141024"/>
                  </a:ext>
                </a:extLst>
              </a:tr>
              <a:tr h="176272">
                <a:tc>
                  <a:txBody>
                    <a:bodyPr/>
                    <a:lstStyle/>
                    <a:p>
                      <a:pPr algn="l" fontAlgn="ctr">
                        <a:buNone/>
                      </a:pPr>
                      <a:r>
                        <a:rPr lang="en-GB" sz="12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84</a:t>
                      </a:r>
                    </a:p>
                  </a:txBody>
                  <a:tcPr marL="6350" marR="6350" marT="6350" marB="0" anchor="ctr">
                    <a:lnL>
                      <a:noFill/>
                    </a:lnL>
                    <a:lnR>
                      <a:noFill/>
                    </a:lnR>
                    <a:lnT>
                      <a:noFill/>
                    </a:lnT>
                    <a:lnB>
                      <a:noFill/>
                    </a:lnB>
                    <a:noFill/>
                  </a:tcPr>
                </a:tc>
                <a:extLst>
                  <a:ext uri="{0D108BD9-81ED-4DB2-BD59-A6C34878D82A}">
                    <a16:rowId xmlns:a16="http://schemas.microsoft.com/office/drawing/2014/main" val="1956630928"/>
                  </a:ext>
                </a:extLst>
              </a:tr>
              <a:tr h="176272">
                <a:tc>
                  <a:txBody>
                    <a:bodyPr/>
                    <a:lstStyle/>
                    <a:p>
                      <a:pPr algn="l" fontAlgn="ctr">
                        <a:buNone/>
                      </a:pPr>
                      <a:r>
                        <a:rPr lang="en-GB" sz="1200" b="0" i="0" u="none" strike="noStrike">
                          <a:effectLst/>
                          <a:latin typeface="Arial" panose="020B0604020202020204" pitchFamily="34" charset="0"/>
                        </a:rPr>
                        <a:t>Welfare and Housing Associate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24</a:t>
                      </a:r>
                    </a:p>
                  </a:txBody>
                  <a:tcPr marL="6350" marR="6350" marT="6350" marB="0" anchor="ctr">
                    <a:lnL>
                      <a:noFill/>
                    </a:lnL>
                    <a:lnR>
                      <a:noFill/>
                    </a:lnR>
                    <a:lnT>
                      <a:noFill/>
                    </a:lnT>
                    <a:lnB>
                      <a:noFill/>
                    </a:lnB>
                    <a:noFill/>
                  </a:tcPr>
                </a:tc>
                <a:tc>
                  <a:txBody>
                    <a:bodyPr/>
                    <a:lstStyle/>
                    <a:p>
                      <a:pPr algn="r" fontAlgn="ctr">
                        <a:buNone/>
                      </a:pPr>
                      <a:r>
                        <a:rPr lang="en-GB" sz="1200" b="0" i="0" u="none" strike="noStrike" dirty="0">
                          <a:effectLst/>
                          <a:latin typeface="Arial" panose="020B0604020202020204" pitchFamily="34" charset="0"/>
                        </a:rPr>
                        <a:t>238</a:t>
                      </a:r>
                    </a:p>
                  </a:txBody>
                  <a:tcPr marL="6350" marR="6350" marT="6350" marB="0" anchor="ctr">
                    <a:lnL>
                      <a:noFill/>
                    </a:lnL>
                    <a:lnR>
                      <a:noFill/>
                    </a:lnR>
                    <a:lnT>
                      <a:noFill/>
                    </a:lnT>
                    <a:lnB>
                      <a:noFill/>
                    </a:lnB>
                    <a:noFill/>
                  </a:tcPr>
                </a:tc>
                <a:extLst>
                  <a:ext uri="{0D108BD9-81ED-4DB2-BD59-A6C34878D82A}">
                    <a16:rowId xmlns:a16="http://schemas.microsoft.com/office/drawing/2014/main" val="2104588987"/>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3323" y="3552429"/>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January 2026</a:t>
            </a:r>
          </a:p>
          <a:p>
            <a:r>
              <a:rPr lang="en-GB" sz="1100" dirty="0"/>
              <a:t>Frequency of update: Monthly</a:t>
            </a:r>
          </a:p>
          <a:p>
            <a:r>
              <a:rPr lang="en-GB" sz="1100" dirty="0"/>
              <a:t>Next update: February 2026</a:t>
            </a:r>
          </a:p>
        </p:txBody>
      </p:sp>
      <p:sp>
        <p:nvSpPr>
          <p:cNvPr id="6" name="TextBox 5"/>
          <p:cNvSpPr txBox="1"/>
          <p:nvPr/>
        </p:nvSpPr>
        <p:spPr>
          <a:xfrm>
            <a:off x="4588563" y="3521652"/>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2"/>
            <a:ext cx="6479613" cy="6247413"/>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2"/>
              </a:rPr>
              <a:t>Get Further</a:t>
            </a:r>
            <a:r>
              <a:rPr lang="en-GB" sz="1200" dirty="0"/>
              <a:t>).  Qualification levels vary markedly by socio-economic group and age </a:t>
            </a:r>
            <a:r>
              <a:rPr lang="en-GB" sz="1200" dirty="0">
                <a:hlinkClick r:id="rId3"/>
              </a:rPr>
              <a:t>(IFS, 2022</a:t>
            </a:r>
            <a:r>
              <a:rPr lang="en-GB" sz="1200" dirty="0"/>
              <a:t>).</a:t>
            </a:r>
            <a:endParaRPr lang="en-GB" sz="1200" dirty="0">
              <a:hlinkClick r:id="rId4"/>
            </a:endParaRPr>
          </a:p>
          <a:p>
            <a:pPr>
              <a:lnSpc>
                <a:spcPct val="110000"/>
              </a:lnSpc>
            </a:pPr>
            <a:r>
              <a:rPr lang="en-GB" sz="1200" dirty="0">
                <a:hlinkClick r:id="rId4"/>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5"/>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4"/>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a:t>Young people not in Education, Employment or Training (NEET)</a:t>
            </a:r>
          </a:p>
        </p:txBody>
      </p:sp>
      <p:sp>
        <p:nvSpPr>
          <p:cNvPr id="3" name="Content Placeholder 2"/>
          <p:cNvSpPr>
            <a:spLocks noGrp="1"/>
          </p:cNvSpPr>
          <p:nvPr>
            <p:ph idx="1"/>
          </p:nvPr>
        </p:nvSpPr>
        <p:spPr>
          <a:xfrm>
            <a:off x="13431" y="959157"/>
            <a:ext cx="7064263" cy="5898843"/>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12.7% of all </a:t>
            </a:r>
            <a:r>
              <a:rPr lang="en-GB" sz="1100" b="1" dirty="0"/>
              <a:t>people aged 16 to 24 </a:t>
            </a:r>
            <a:r>
              <a:rPr lang="en-GB" sz="1100" dirty="0"/>
              <a:t>years in the UK were not in education, employment or training (NEET) in July to September 2025. This was down 0.1 percentage points compared with April to June 2025, and down 0.3 percentage points on the year. There were 946,000 young people who were NEET in total, a decrease of 1,000 on the quarter. </a:t>
            </a:r>
            <a:r>
              <a:rPr lang="en-GB" sz="1100" dirty="0">
                <a:hlinkClick r:id="rId4"/>
              </a:rPr>
              <a:t>A House of Commons report</a:t>
            </a:r>
            <a:r>
              <a:rPr lang="en-GB" sz="1100" dirty="0"/>
              <a:t> in November 2025 found that the NEET rate has been rising since 2021 with the current level close to the highest since 2014.  61% of young people who were NEET in April to June 2025 were economically inactive while only 39% were unemployed. Contrary to the historical picture, since 2016 there have generally been more young men who are NEET than young women.</a:t>
            </a:r>
          </a:p>
          <a:p>
            <a:pPr>
              <a:lnSpc>
                <a:spcPct val="100000"/>
              </a:lnSpc>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5"/>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6"/>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787616"/>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In November 2025, when asked about the important issues facing the UK today, the most common issue reported by adults in Great Britain was still the cost of living (88%), with the economy the third most common issue (71%). (</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45423" y="799128"/>
            <a:ext cx="6020082" cy="5259743"/>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  Similarly, </a:t>
            </a:r>
            <a:r>
              <a:rPr lang="en-GB" sz="1200" dirty="0">
                <a:solidFill>
                  <a:srgbClr val="282E2B"/>
                </a:solidFill>
                <a:cs typeface="Arial" panose="020B0604020202020204" pitchFamily="34" charset="0"/>
                <a:hlinkClick r:id="rId4"/>
              </a:rPr>
              <a:t>research by the IFS </a:t>
            </a:r>
            <a:r>
              <a:rPr lang="en-GB" sz="1200" dirty="0">
                <a:solidFill>
                  <a:srgbClr val="282E2B"/>
                </a:solidFill>
                <a:cs typeface="Arial" panose="020B0604020202020204" pitchFamily="34" charset="0"/>
              </a:rPr>
              <a:t>has found that the risk of a worker falling into unemployment represents ‘one of the most important threats to the stability of households’ finances’, with workers who lose their job and receive unemployment benefits see their spending decline by around 20% in the first few months following job loss. On average, only a third of lost earnings is made up for by higher benefits. </a:t>
            </a:r>
            <a:endParaRPr lang="en-US" sz="1200" dirty="0">
              <a:solidFill>
                <a:srgbClr val="282E2B"/>
              </a:solidFill>
              <a:cs typeface="Arial" panose="020B0604020202020204" pitchFamily="34" charset="0"/>
              <a:hlinkClick r:id="rId5"/>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5"/>
              </a:rPr>
              <a:t>ONS reports </a:t>
            </a:r>
            <a:r>
              <a:rPr lang="en-US" sz="1200" dirty="0">
                <a:solidFill>
                  <a:srgbClr val="282E2B"/>
                </a:solidFill>
                <a:cs typeface="Arial" panose="020B0604020202020204" pitchFamily="34" charset="0"/>
              </a:rPr>
              <a:t>that </a:t>
            </a:r>
            <a:r>
              <a:rPr lang="en-GB" sz="1200" dirty="0">
                <a:solidFill>
                  <a:srgbClr val="282E2B"/>
                </a:solidFill>
                <a:cs typeface="Arial" panose="020B0604020202020204" pitchFamily="34" charset="0"/>
              </a:rPr>
              <a:t>the UK unemployment rate for people aged 16 years and over was estimated at 5.1% in August to October 2025,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October 2024 to September 2025 the unemployment rate as a proportion of economically active adults aged 16+  in Herefordshire was 4.1% (CI+-1.3), equating to c.4,100 people (+-1,300) lower than the 4.3% (CI+-0.2) in England as a whole and 5.4% (CI+-0.6)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(June 2024 to July 2025), the Herefordshire rate was higher (4.1% vs 2.9%), a bigger increase than seen nationally and regionally.</a:t>
            </a:r>
          </a:p>
        </p:txBody>
      </p:sp>
      <p:pic>
        <p:nvPicPr>
          <p:cNvPr id="9" name="Content Placeholder 8" descr="Line graph showing the unemployment rate for Herefordshire, England and the West Midlands in the period April 2019 - March 2020 to October 2024 - September 2025.  The unemployment rate in Herefordshire is significantly lower than nationally and regionally.&#10;&#10;">
            <a:extLst>
              <a:ext uri="{FF2B5EF4-FFF2-40B4-BE49-F238E27FC236}">
                <a16:creationId xmlns:a16="http://schemas.microsoft.com/office/drawing/2014/main" id="{EE2ACA7C-4C46-3C48-CC81-7C649D494C6A}"/>
              </a:ext>
            </a:extLst>
          </p:cNvPr>
          <p:cNvPicPr>
            <a:picLocks noGrp="1" noChangeAspect="1"/>
          </p:cNvPicPr>
          <p:nvPr>
            <p:ph idx="1"/>
          </p:nvPr>
        </p:nvPicPr>
        <p:blipFill>
          <a:blip r:embed="rId6"/>
          <a:stretch>
            <a:fillRect/>
          </a:stretch>
        </p:blipFill>
        <p:spPr>
          <a:xfrm>
            <a:off x="6126497" y="900970"/>
            <a:ext cx="5987141" cy="3233656"/>
          </a:xfrm>
          <a:prstGeom prst="rect">
            <a:avLst/>
          </a:prstGeom>
          <a:ln>
            <a:solidFill>
              <a:schemeClr val="tx1"/>
            </a:solidFill>
          </a:ln>
        </p:spPr>
      </p:pic>
      <p:sp>
        <p:nvSpPr>
          <p:cNvPr id="5" name="TextBox 4"/>
          <p:cNvSpPr txBox="1"/>
          <p:nvPr/>
        </p:nvSpPr>
        <p:spPr>
          <a:xfrm>
            <a:off x="3592066" y="6031660"/>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7"/>
              </a:rPr>
              <a:t>NOMIS</a:t>
            </a:r>
            <a:r>
              <a:rPr lang="en-US" sz="1100" dirty="0">
                <a:hlinkClick r:id="rId8"/>
              </a:rPr>
              <a:t> </a:t>
            </a:r>
            <a:endParaRPr lang="en-US" sz="1100" dirty="0"/>
          </a:p>
          <a:p>
            <a:r>
              <a:rPr lang="en-GB" sz="1100" dirty="0"/>
              <a:t>Date last updated: 20 January 2026</a:t>
            </a:r>
          </a:p>
          <a:p>
            <a:r>
              <a:rPr lang="en-GB" sz="1100" dirty="0"/>
              <a:t>Frequency: Quarterly</a:t>
            </a:r>
          </a:p>
          <a:p>
            <a:r>
              <a:rPr lang="en-GB" sz="1100" dirty="0"/>
              <a:t>Next update: April 2026</a:t>
            </a:r>
          </a:p>
        </p:txBody>
      </p:sp>
      <p:sp>
        <p:nvSpPr>
          <p:cNvPr id="3" name="TextBox 2"/>
          <p:cNvSpPr txBox="1"/>
          <p:nvPr/>
        </p:nvSpPr>
        <p:spPr>
          <a:xfrm>
            <a:off x="6126497" y="4134626"/>
            <a:ext cx="5987141" cy="2734403"/>
          </a:xfrm>
          <a:prstGeom prst="rect">
            <a:avLst/>
          </a:prstGeom>
          <a:solidFill>
            <a:schemeClr val="bg1"/>
          </a:solidFill>
          <a:ln>
            <a:solidFill>
              <a:schemeClr val="bg1">
                <a:lumMod val="75000"/>
              </a:schemeClr>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10">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2,690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December 2025, down from 2,730 in November (revised) but well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32% higher than in February 2020; lower than the increase in England as a whole (38%).</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2.5% in December 2025, compared to 3.9% for England and 5.2% for the West Midlands region.***</a:t>
            </a:r>
          </a:p>
        </p:txBody>
      </p:sp>
      <p:pic>
        <p:nvPicPr>
          <p:cNvPr id="3" name="Picture 2"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73BB9ED0-7B3A-93AE-DAE8-8BD38FD0A096}"/>
              </a:ext>
            </a:extLst>
          </p:cNvPr>
          <p:cNvPicPr>
            <a:picLocks noChangeAspect="1"/>
          </p:cNvPicPr>
          <p:nvPr/>
        </p:nvPicPr>
        <p:blipFill>
          <a:blip r:embed="rId2"/>
          <a:stretch>
            <a:fillRect/>
          </a:stretch>
        </p:blipFill>
        <p:spPr>
          <a:xfrm>
            <a:off x="5602433" y="1073069"/>
            <a:ext cx="6539873" cy="3867094"/>
          </a:xfrm>
          <a:prstGeom prst="rect">
            <a:avLst/>
          </a:prstGeom>
          <a:ln>
            <a:solidFill>
              <a:schemeClr val="tx1"/>
            </a:solidFill>
          </a:ln>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20 January 2026</a:t>
            </a:r>
          </a:p>
          <a:p>
            <a:r>
              <a:rPr lang="en-GB" sz="1100" dirty="0"/>
              <a:t>Frequency of update: Monthly</a:t>
            </a:r>
          </a:p>
          <a:p>
            <a:r>
              <a:rPr lang="en-GB" sz="1100" dirty="0"/>
              <a:t>Next update: February 2026</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pic>
        <p:nvPicPr>
          <p:cNvPr id="3" name="Picture 2" descr="Bar chart showing the current number of claimants in each Herefordshire ward as of December 2025.">
            <a:extLst>
              <a:ext uri="{FF2B5EF4-FFF2-40B4-BE49-F238E27FC236}">
                <a16:creationId xmlns:a16="http://schemas.microsoft.com/office/drawing/2014/main" id="{711BD066-A322-1C18-BFB1-62080B2E41F0}"/>
              </a:ext>
            </a:extLst>
          </p:cNvPr>
          <p:cNvPicPr>
            <a:picLocks noChangeAspect="1"/>
          </p:cNvPicPr>
          <p:nvPr/>
        </p:nvPicPr>
        <p:blipFill>
          <a:blip r:embed="rId3"/>
          <a:stretch>
            <a:fillRect/>
          </a:stretch>
        </p:blipFill>
        <p:spPr>
          <a:xfrm>
            <a:off x="6624589" y="968070"/>
            <a:ext cx="5478114" cy="5719924"/>
          </a:xfrm>
          <a:prstGeom prst="rect">
            <a:avLst/>
          </a:prstGeom>
          <a:ln>
            <a:solidFill>
              <a:schemeClr val="tx1"/>
            </a:solidFill>
          </a:ln>
        </p:spPr>
      </p:pic>
      <p:sp>
        <p:nvSpPr>
          <p:cNvPr id="4" name="Text Placeholder 3"/>
          <p:cNvSpPr>
            <a:spLocks noGrp="1"/>
          </p:cNvSpPr>
          <p:nvPr>
            <p:ph type="body" sz="half" idx="2"/>
          </p:nvPr>
        </p:nvSpPr>
        <p:spPr>
          <a:xfrm>
            <a:off x="194687" y="1376044"/>
            <a:ext cx="6297553" cy="3663618"/>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December 2025, the wards with the highest numbers of claimants were Hinton &amp; Hunderton (135), Leominster East (125), Widemarsh (125), and Newton Farm (105).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Mortimer (+125%), Three Crosses (+125%) and Ledbury South (+120%).</a:t>
            </a:r>
          </a:p>
          <a:p>
            <a:pPr marL="285750" indent="-285750">
              <a:lnSpc>
                <a:spcPct val="120000"/>
              </a:lnSpc>
              <a:buFont typeface="Arial" panose="020B0604020202020204" pitchFamily="34" charset="0"/>
              <a:buChar char="•"/>
            </a:pPr>
            <a:r>
              <a:rPr lang="en-US" sz="1400" dirty="0"/>
              <a:t>In terms of numerical increases, the largest have been in Widemarsh (45), Leominster North &amp; Rural (45) and Leominster East (35). </a:t>
            </a:r>
          </a:p>
        </p:txBody>
      </p:sp>
      <p:sp>
        <p:nvSpPr>
          <p:cNvPr id="10" name="TextBox 9"/>
          <p:cNvSpPr txBox="1"/>
          <p:nvPr/>
        </p:nvSpPr>
        <p:spPr>
          <a:xfrm>
            <a:off x="3906983"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20 January 2026</a:t>
            </a:r>
          </a:p>
          <a:p>
            <a:r>
              <a:rPr lang="en-GB" sz="1100" dirty="0"/>
              <a:t>Frequency of update: Monthly</a:t>
            </a:r>
          </a:p>
          <a:p>
            <a:r>
              <a:rPr lang="en-GB" sz="1100" dirty="0"/>
              <a:t>Next update: February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December 2025, the wards with the highest claimant count rates were Leominster East (4.8%), Widemarsh (4.8%), Hinton &amp; </a:t>
            </a:r>
            <a:r>
              <a:rPr lang="en-GB" dirty="0" err="1"/>
              <a:t>Hunderton</a:t>
            </a:r>
            <a:r>
              <a:rPr lang="en-GB" dirty="0"/>
              <a:t> (4.5%) and Red Hil (4.1%).  </a:t>
            </a:r>
          </a:p>
          <a:p>
            <a:pPr marL="285750" indent="-285750">
              <a:lnSpc>
                <a:spcPct val="110000"/>
              </a:lnSpc>
              <a:buFont typeface="Arial" panose="020B0604020202020204" pitchFamily="34" charset="0"/>
              <a:buChar char="•"/>
            </a:pPr>
            <a:r>
              <a:rPr lang="en-GB" dirty="0"/>
              <a:t>The lowest rates were in </a:t>
            </a:r>
            <a:r>
              <a:rPr lang="en-GB" dirty="0" err="1"/>
              <a:t>Eign</a:t>
            </a:r>
            <a:r>
              <a:rPr lang="en-GB" dirty="0"/>
              <a:t> Hill (1.0%), </a:t>
            </a:r>
            <a:r>
              <a:rPr lang="en-GB" dirty="0" err="1"/>
              <a:t>Credenhill</a:t>
            </a:r>
            <a:r>
              <a:rPr lang="en-GB" dirty="0"/>
              <a:t> (1.1%), and Kerne Bridge (1.1%).</a:t>
            </a:r>
          </a:p>
          <a:p>
            <a:pPr marL="285750" indent="-285750">
              <a:lnSpc>
                <a:spcPct val="110000"/>
              </a:lnSpc>
              <a:buFont typeface="Arial" panose="020B0604020202020204" pitchFamily="34" charset="0"/>
              <a:buChar char="•"/>
            </a:pPr>
            <a:r>
              <a:rPr lang="en-GB" dirty="0"/>
              <a:t>The rate for Herefordshire as a whole was 2.5%.</a:t>
            </a:r>
          </a:p>
        </p:txBody>
      </p:sp>
      <p:pic>
        <p:nvPicPr>
          <p:cNvPr id="7" name="Content Placeholder 6" descr="Bar chart showing the current claimant count rate as a proportion of the working-age population for each Herefordshire ward as at December 2025.">
            <a:extLst>
              <a:ext uri="{FF2B5EF4-FFF2-40B4-BE49-F238E27FC236}">
                <a16:creationId xmlns:a16="http://schemas.microsoft.com/office/drawing/2014/main" id="{060B2192-C9A7-ECC0-8F2A-8177B4219DDF}"/>
              </a:ext>
            </a:extLst>
          </p:cNvPr>
          <p:cNvPicPr>
            <a:picLocks noGrp="1" noChangeAspect="1"/>
          </p:cNvPicPr>
          <p:nvPr>
            <p:ph idx="1"/>
          </p:nvPr>
        </p:nvPicPr>
        <p:blipFill>
          <a:blip r:embed="rId2"/>
          <a:stretch>
            <a:fillRect/>
          </a:stretch>
        </p:blipFill>
        <p:spPr>
          <a:xfrm>
            <a:off x="6223261" y="992187"/>
            <a:ext cx="5880779" cy="5697371"/>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20 December 2025</a:t>
            </a:r>
          </a:p>
          <a:p>
            <a:r>
              <a:rPr lang="en-GB" sz="1100" dirty="0"/>
              <a:t>Frequency of update: Monthly</a:t>
            </a:r>
          </a:p>
          <a:p>
            <a:r>
              <a:rPr lang="en-GB" sz="1100" dirty="0"/>
              <a:t>Next update: February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870574"/>
          </a:xfrm>
          <a:solidFill>
            <a:schemeClr val="bg1"/>
          </a:solidFill>
          <a:ln w="38100">
            <a:solidFill>
              <a:srgbClr val="FFC000"/>
            </a:solidFill>
          </a:ln>
        </p:spPr>
        <p:txBody>
          <a:bodyPr>
            <a:normAutofit fontScale="40000" lnSpcReduction="20000"/>
          </a:bodyPr>
          <a:lstStyle/>
          <a:p>
            <a:r>
              <a:rPr lang="en-GB" sz="3500" b="1" dirty="0"/>
              <a:t>Key points</a:t>
            </a:r>
          </a:p>
          <a:p>
            <a:pPr marL="285750" indent="-285750">
              <a:lnSpc>
                <a:spcPct val="120000"/>
              </a:lnSpc>
              <a:buFont typeface="Arial" panose="020B0604020202020204" pitchFamily="34" charset="0"/>
              <a:buChar char="•"/>
            </a:pPr>
            <a:r>
              <a:rPr lang="en-GB" sz="2800" dirty="0"/>
              <a:t>Nationally, </a:t>
            </a:r>
            <a:r>
              <a:rPr lang="en-GB" sz="2800" dirty="0">
                <a:hlinkClick r:id="rId3"/>
              </a:rPr>
              <a:t>it has been reported </a:t>
            </a:r>
            <a:r>
              <a:rPr lang="en-GB" sz="2800" dirty="0"/>
              <a:t>that in the period November 2022 to January 2023, 3.5 million people aged 50 to 64 were out of work and not looking for work, compared to 3.3 million people of that age in January to March 2020: a rise of 280,000 people. The inactivity rate for those aged 50 to 64 rose by 1.7 percentage points, from 25.5% at the start of the pandemic to 27.2% in November to January 2023.  This rise came after years of falling economic inactivity among this age group before the 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800" dirty="0"/>
              <a:t>However, barriers to accessing employment may also be a factor and this is supported by the changing age profile of those who are out of work and claiming out-of-work benefits (the </a:t>
            </a:r>
            <a:r>
              <a:rPr lang="en-GB" sz="2800" dirty="0">
                <a:hlinkClick r:id="rId4"/>
              </a:rPr>
              <a:t>eligibility criteria </a:t>
            </a:r>
            <a:r>
              <a:rPr lang="en-GB" sz="2800" dirty="0"/>
              <a:t>for which include an expectation to be looking for work). </a:t>
            </a:r>
          </a:p>
          <a:p>
            <a:pPr marL="285750" indent="-285750">
              <a:lnSpc>
                <a:spcPct val="120000"/>
              </a:lnSpc>
              <a:buFont typeface="Arial" panose="020B0604020202020204" pitchFamily="34" charset="0"/>
              <a:buChar char="•"/>
            </a:pPr>
            <a:r>
              <a:rPr lang="en-GB" sz="2800" dirty="0">
                <a:hlinkClick r:id="rId5"/>
              </a:rPr>
              <a:t>IFS research </a:t>
            </a:r>
            <a:r>
              <a:rPr lang="en-GB" sz="28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28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800" dirty="0"/>
              <a:t>In January 2008, 16 to 24-year-olds accounted for 28% of claimants and over 50s accounted for 19% of claimants in Herefordshire.  In December 2025 16 to 24-year-olds accounted for 20% of claimants and over 50s 28% of claimants, completely reversing the distribution at the start of the period.  </a:t>
            </a:r>
          </a:p>
          <a:p>
            <a:pPr marL="285750" indent="-285750">
              <a:lnSpc>
                <a:spcPct val="120000"/>
              </a:lnSpc>
              <a:buFont typeface="Arial" panose="020B0604020202020204" pitchFamily="34" charset="0"/>
              <a:buChar char="•"/>
            </a:pPr>
            <a:r>
              <a:rPr lang="en-GB" sz="2800" dirty="0"/>
              <a:t>This change is partly a reflection of our ageing workforce but may also indicate that older workers who want to work are finding it harder to get another job than they did in the past. The </a:t>
            </a:r>
            <a:r>
              <a:rPr lang="en-GB" sz="2800" dirty="0">
                <a:hlinkClick r:id="rId6"/>
              </a:rPr>
              <a:t>Institute for Fiscal Studies has recently warned</a:t>
            </a:r>
            <a:r>
              <a:rPr lang="en-GB" sz="2800" dirty="0"/>
              <a:t> that increases in employers’ National Insurance contributions and the minimum wage for 18 to 20-year-olds changes may reduce job opportunities for young adults, which may have an impact on this trend. </a:t>
            </a:r>
          </a:p>
        </p:txBody>
      </p:sp>
      <p:pic>
        <p:nvPicPr>
          <p:cNvPr id="3" name="Picture 2" descr="Area graph showing that since before the start of the Financial Crisis in January 2008, the age distribution of claimants has changed significantly.">
            <a:extLst>
              <a:ext uri="{FF2B5EF4-FFF2-40B4-BE49-F238E27FC236}">
                <a16:creationId xmlns:a16="http://schemas.microsoft.com/office/drawing/2014/main" id="{DB249DD1-A202-C108-98F9-9EAECE41FB21}"/>
              </a:ext>
            </a:extLst>
          </p:cNvPr>
          <p:cNvPicPr>
            <a:picLocks noChangeAspect="1"/>
          </p:cNvPicPr>
          <p:nvPr/>
        </p:nvPicPr>
        <p:blipFill>
          <a:blip r:embed="rId7"/>
          <a:stretch>
            <a:fillRect/>
          </a:stretch>
        </p:blipFill>
        <p:spPr>
          <a:xfrm>
            <a:off x="5498432" y="1056340"/>
            <a:ext cx="6618212" cy="3527979"/>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76273" y="4728698"/>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20 January 2026</a:t>
            </a:r>
          </a:p>
          <a:p>
            <a:r>
              <a:rPr lang="en-GB" sz="1100" dirty="0"/>
              <a:t>Frequency of update: Monthly</a:t>
            </a:r>
          </a:p>
          <a:p>
            <a:r>
              <a:rPr lang="en-GB" sz="1100" dirty="0"/>
              <a:t>Next update: February 2026</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a:t>Long-term sickness</a:t>
            </a:r>
          </a:p>
        </p:txBody>
      </p:sp>
      <p:sp>
        <p:nvSpPr>
          <p:cNvPr id="9" name="Text Placeholder 8"/>
          <p:cNvSpPr>
            <a:spLocks noGrp="1"/>
          </p:cNvSpPr>
          <p:nvPr>
            <p:ph type="body" sz="half" idx="2"/>
          </p:nvPr>
        </p:nvSpPr>
        <p:spPr>
          <a:xfrm>
            <a:off x="78068" y="688379"/>
            <a:ext cx="7193589" cy="6149284"/>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In June 2023, </a:t>
            </a:r>
            <a:r>
              <a:rPr lang="en-GB" sz="1100" dirty="0">
                <a:hlinkClick r:id="rId7"/>
              </a:rPr>
              <a:t>research by the Resolution Foundation </a:t>
            </a:r>
            <a:r>
              <a:rPr lang="en-GB" sz="1100" dirty="0"/>
              <a:t> found that nationally economic inactivity due to ill health among 18 to 24-year-olds</a:t>
            </a:r>
            <a:r>
              <a:rPr lang="en-GB" sz="1100" b="1" dirty="0"/>
              <a:t> </a:t>
            </a:r>
            <a:r>
              <a:rPr lang="en-GB" sz="1100" dirty="0"/>
              <a:t>had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8"/>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9"/>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In January 2026, </a:t>
            </a:r>
            <a:r>
              <a:rPr lang="en-GB" sz="1100" dirty="0">
                <a:hlinkClick r:id="rId10"/>
              </a:rPr>
              <a:t>ONS reported </a:t>
            </a:r>
            <a:r>
              <a:rPr lang="en-GB" sz="1100" dirty="0"/>
              <a:t>the </a:t>
            </a:r>
            <a:r>
              <a:rPr lang="en-GB" sz="1100" b="1" dirty="0"/>
              <a:t>overall </a:t>
            </a:r>
            <a:r>
              <a:rPr lang="en-GB" sz="1100" dirty="0"/>
              <a:t>UK economic inactivity rate (all reasons) of 20.8% represented a decrease in the latest quarter (September to November 2025) and over the year since September to November 2024.</a:t>
            </a:r>
          </a:p>
          <a:p>
            <a:pPr marL="285750" indent="-285750">
              <a:lnSpc>
                <a:spcPct val="120000"/>
              </a:lnSpc>
              <a:buFont typeface="Arial" panose="020B0604020202020204" pitchFamily="34" charset="0"/>
              <a:buChar char="•"/>
            </a:pPr>
            <a:r>
              <a:rPr lang="en-GB" sz="1100" dirty="0"/>
              <a:t>According to the ONS </a:t>
            </a:r>
            <a:r>
              <a:rPr lang="en-GB" sz="1100" dirty="0">
                <a:hlinkClick r:id="rId11"/>
              </a:rPr>
              <a:t>Annual Population Survey</a:t>
            </a:r>
            <a:r>
              <a:rPr lang="en-GB" sz="1100" dirty="0"/>
              <a:t>, in the period October 2024 to September 2025 in the region of 6,000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2"/>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(31.8% in Herefordshire vs 28.8% in the West Midlands and 27.8% in Great Britain).</a:t>
            </a:r>
          </a:p>
        </p:txBody>
      </p:sp>
      <p:pic>
        <p:nvPicPr>
          <p:cNvPr id="6" name="Content Placeholder 5" descr="Pie chart showing economic inactivity by reason in Herefordshire for working-age adults (aged 16-64) in the period October 2024 to September 2025.  Long-term sickness accounts for nearly a third of all economically inactive working-age adults in Herefordshire.">
            <a:extLst>
              <a:ext uri="{FF2B5EF4-FFF2-40B4-BE49-F238E27FC236}">
                <a16:creationId xmlns:a16="http://schemas.microsoft.com/office/drawing/2014/main" id="{1FB505BD-8F24-480B-D573-2E5A50C36FFB}"/>
              </a:ext>
            </a:extLst>
          </p:cNvPr>
          <p:cNvPicPr>
            <a:picLocks noGrp="1" noChangeAspect="1"/>
          </p:cNvPicPr>
          <p:nvPr>
            <p:ph idx="1"/>
          </p:nvPr>
        </p:nvPicPr>
        <p:blipFill>
          <a:blip r:embed="rId13"/>
          <a:stretch>
            <a:fillRect/>
          </a:stretch>
        </p:blipFill>
        <p:spPr>
          <a:xfrm>
            <a:off x="7349842" y="983003"/>
            <a:ext cx="4764088" cy="2564845"/>
          </a:xfrm>
          <a:prstGeom prst="rect">
            <a:avLst/>
          </a:prstGeom>
          <a:ln>
            <a:solidFill>
              <a:schemeClr val="tx1"/>
            </a:solidFill>
          </a:ln>
        </p:spPr>
      </p:pic>
      <p:sp>
        <p:nvSpPr>
          <p:cNvPr id="11" name="TextBox 10"/>
          <p:cNvSpPr txBox="1"/>
          <p:nvPr/>
        </p:nvSpPr>
        <p:spPr>
          <a:xfrm>
            <a:off x="10005144" y="3654573"/>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4"/>
              </a:rPr>
              <a:t>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3" name="TextBox 2"/>
          <p:cNvSpPr txBox="1"/>
          <p:nvPr/>
        </p:nvSpPr>
        <p:spPr>
          <a:xfrm>
            <a:off x="7413529" y="5052559"/>
            <a:ext cx="47004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5">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6"/>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8"/>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Since February 2025 the number of unique </a:t>
            </a:r>
            <a:r>
              <a:rPr lang="en-GB" sz="1400" b="1" dirty="0"/>
              <a:t>job postings</a:t>
            </a:r>
            <a:r>
              <a:rPr lang="en-GB" sz="1400" dirty="0"/>
              <a:t> has been falling, excepting an increase September.  In December 2025, postings were similar to the same month last year and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October 2024 to September 2025) was 4.1% of adults aged 16+ (c.4,100 people); similar to nationally and regionally.  The number of </a:t>
            </a:r>
            <a:r>
              <a:rPr lang="en-GB" sz="1400" b="1" dirty="0"/>
              <a:t>people claiming out-of-work related benefits </a:t>
            </a:r>
            <a:r>
              <a:rPr lang="en-GB" sz="1400" dirty="0"/>
              <a:t>fell slightly in December 2025 to 2,690 (2.5% of working-age adults).  Numbers remain significantly below the pandemic peak in May 2020 (5,035) .  </a:t>
            </a:r>
          </a:p>
          <a:p>
            <a:pPr>
              <a:lnSpc>
                <a:spcPct val="120000"/>
              </a:lnSpc>
            </a:pPr>
            <a:r>
              <a:rPr lang="en-GB" sz="1400" dirty="0"/>
              <a:t>Latest data suggest c.6,000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rose in December 2025: the Consumer Prices Index (CPI) rose by 3.4% in the 12 months to December 2025, up from 3.2% in November and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1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3,146 in May 2025.  In addition, a small number of claimants (65 in May 2025) whose claims were made prior to October 2008 are still in receipt of Incapacity Benefit and Severe Disablement Allowance. </a:t>
            </a:r>
          </a:p>
        </p:txBody>
      </p:sp>
      <p:pic>
        <p:nvPicPr>
          <p:cNvPr id="8" name="Content Placeholder 7"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2704834B-975A-E9AD-0535-09F0EF81BBEA}"/>
              </a:ext>
            </a:extLst>
          </p:cNvPr>
          <p:cNvPicPr>
            <a:picLocks noGrp="1" noChangeAspect="1"/>
          </p:cNvPicPr>
          <p:nvPr>
            <p:ph idx="1"/>
          </p:nvPr>
        </p:nvPicPr>
        <p:blipFill>
          <a:blip r:embed="rId5"/>
          <a:stretch>
            <a:fillRect/>
          </a:stretch>
        </p:blipFill>
        <p:spPr>
          <a:xfrm>
            <a:off x="5893238" y="1193782"/>
            <a:ext cx="6220911" cy="3739165"/>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12 November 2025</a:t>
            </a:r>
          </a:p>
          <a:p>
            <a:r>
              <a:rPr lang="en-GB" sz="1100" dirty="0"/>
              <a:t>Next update:  February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480016"/>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rose by 3.6% in the 12 months to December 2025, up from 3.5% in the 12 months to November.  On a monthly basis, CPIH rose by 0.4% in December 2025, compared with a rise of 0.3% in December 2024..</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3.4% in the 12 months to December 2025, up from 3.2% in the 12 months to November.  On a monthly basis, CPI rose by 0.4% in December 2025, compared with a rise of 0.3% in December 2024.</a:t>
            </a:r>
          </a:p>
          <a:p>
            <a:pPr marL="285750" indent="-285750">
              <a:lnSpc>
                <a:spcPct val="120000"/>
              </a:lnSpc>
              <a:buFont typeface="Arial" panose="020B0604020202020204" pitchFamily="34" charset="0"/>
              <a:buChar char="•"/>
            </a:pPr>
            <a:r>
              <a:rPr lang="en-GB" sz="4800" dirty="0"/>
              <a:t>Alcohol and tobacco, and transport made the largest upward contributions to the monthly change in both CPIH and CPI annual rates.</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3.5% in the 12 months to December 2025, the same rate as the 12 months to November; the CPIH goods annual rate rose from 2.1% to 2.2%, while the CPIH services annual rate remained at 4.5%.</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3.2% in the 12 months to December 2025, the same rate as the 12 months to November; the CPI goods annual rate rose from 2.1% to 2.2%, while the CPI services annual rate rose from 4.4% to 4.5%.</a:t>
            </a:r>
          </a:p>
        </p:txBody>
      </p:sp>
      <p:pic>
        <p:nvPicPr>
          <p:cNvPr id="20" name="Picture Placeholder 19" descr="Chart showing annual CPIH and CPI inflation rates since December 2015.">
            <a:extLst>
              <a:ext uri="{FF2B5EF4-FFF2-40B4-BE49-F238E27FC236}">
                <a16:creationId xmlns:a16="http://schemas.microsoft.com/office/drawing/2014/main" id="{0F84CC74-440D-B659-28BB-EEE0C8E96096}"/>
              </a:ext>
            </a:extLst>
          </p:cNvPr>
          <p:cNvPicPr>
            <a:picLocks noGrp="1" noChangeAspect="1"/>
          </p:cNvPicPr>
          <p:nvPr>
            <p:ph type="pic" idx="1"/>
          </p:nvPr>
        </p:nvPicPr>
        <p:blipFill>
          <a:blip r:embed="rId3"/>
          <a:srcRect t="5698" b="5698"/>
          <a:stretch>
            <a:fillRect/>
          </a:stretch>
        </p:blipFill>
        <p:spPr>
          <a:xfrm>
            <a:off x="6157352" y="1066526"/>
            <a:ext cx="5937171" cy="4688043"/>
          </a:xfr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21 January 2026</a:t>
            </a:r>
          </a:p>
          <a:p>
            <a:pPr lvl="0">
              <a:defRPr/>
            </a:pPr>
            <a:r>
              <a:rPr lang="en-GB" sz="1100" dirty="0">
                <a:solidFill>
                  <a:prstClr val="black"/>
                </a:solidFill>
              </a:rPr>
              <a:t>Frequency of update: Monthly</a:t>
            </a:r>
          </a:p>
          <a:p>
            <a:pPr lvl="0">
              <a:defRPr/>
            </a:pPr>
            <a:r>
              <a:rPr lang="en-GB" sz="1100" dirty="0">
                <a:solidFill>
                  <a:prstClr val="black"/>
                </a:solidFill>
              </a:rPr>
              <a:t>Next update:  18 February 2026</a:t>
            </a:r>
            <a:endParaRPr lang="en-GB" sz="1100" dirty="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704114"/>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100" dirty="0">
                <a:hlinkClick r:id="rId2"/>
              </a:rPr>
              <a:t>ONS reports </a:t>
            </a:r>
            <a:r>
              <a:rPr lang="en-GB" sz="1100" dirty="0"/>
              <a:t>that in the UK as a whole for the period from September to November 2025, annual growth in employees' average earnings was 4.5% for regular earnings (excluding bonuses) and 4.7% for total earnings (including bonuses).  Annual growth in real terms, adjusted for inflation using the CPIH measure was 0.6% for regular pay and 0.8% for total pay.  Using the CPI measure to adjust for inflation, annual growth in real terms was 0.9% for regular pay and 1.1% for total pay.  Annual average regular earnings growth was 7.9% for the public sector and 3.6% for the private sector; however, the public sector annual growth rate is affected by some public sector pay rises being paid earlier in 2025 than in 2024, causing a base effect which has now reached its peak and will phase out over the next three months.  After the public sector, the wholesaling, retailing, hotels and restaurants sector showed the strongest regular annual growth rate.  In May 2024, </a:t>
            </a:r>
            <a:r>
              <a:rPr lang="en-US" sz="1100" dirty="0">
                <a:hlinkClick r:id="rId3"/>
              </a:rPr>
              <a:t>IFS reported </a:t>
            </a:r>
            <a:r>
              <a:rPr lang="en-US" sz="1100" dirty="0"/>
              <a:t>that t</a:t>
            </a:r>
            <a:r>
              <a:rPr lang="en-GB" sz="1100" dirty="0"/>
              <a:t>he UK went from one of the fastest growers for working-age incomes among developed countries pre-2007, to one of the slower performers. While growth slowed across the board, the UK’s growth from 2007 to 2019 (6%) was well below that of the US (12%) and Germany (16%).  </a:t>
            </a:r>
            <a:r>
              <a:rPr lang="en-US" sz="1100" dirty="0">
                <a:hlinkClick r:id="rId4"/>
              </a:rPr>
              <a:t>IFS research </a:t>
            </a:r>
            <a:r>
              <a:rPr lang="en-US" sz="11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100" b="1" dirty="0"/>
              <a:t>Workplace-based </a:t>
            </a:r>
            <a:r>
              <a:rPr lang="en-US" sz="11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1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100" dirty="0"/>
              <a:t>In 2025, Herefordshire ranked 9</a:t>
            </a:r>
            <a:r>
              <a:rPr lang="en-US" sz="1100" baseline="30000" dirty="0"/>
              <a:t>th</a:t>
            </a:r>
            <a:r>
              <a:rPr lang="en-US" sz="1100" dirty="0"/>
              <a:t> of the 14 comparator West Midlands authorities.</a:t>
            </a:r>
            <a:endParaRPr lang="en-GB" sz="11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253132" y="5537512"/>
            <a:ext cx="5870096"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993923" y="939113"/>
            <a:ext cx="5025825" cy="2915451"/>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212050"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October 2024 to September 2025, there were estimated to be around 18,500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(12.4%) was higher than in both Great Britain as a whole (9.5%) and the West Midlands region (8.1%)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3" name="Table 2"/>
          <p:cNvGraphicFramePr>
            <a:graphicFrameLocks noGrp="1"/>
          </p:cNvGraphicFramePr>
          <p:nvPr>
            <p:extLst>
              <p:ext uri="{D42A27DB-BD31-4B8C-83A1-F6EECF244321}">
                <p14:modId xmlns:p14="http://schemas.microsoft.com/office/powerpoint/2010/main" val="1782635450"/>
              </p:ext>
            </p:extLst>
          </p:nvPr>
        </p:nvGraphicFramePr>
        <p:xfrm>
          <a:off x="7422078" y="1118214"/>
          <a:ext cx="4678877" cy="4492460"/>
        </p:xfrm>
        <a:graphic>
          <a:graphicData uri="http://schemas.openxmlformats.org/drawingml/2006/table">
            <a:tbl>
              <a:tblPr firstRow="1"/>
              <a:tblGrid>
                <a:gridCol w="2155002">
                  <a:extLst>
                    <a:ext uri="{9D8B030D-6E8A-4147-A177-3AD203B41FA5}">
                      <a16:colId xmlns:a16="http://schemas.microsoft.com/office/drawing/2014/main" val="3779191947"/>
                    </a:ext>
                  </a:extLst>
                </a:gridCol>
                <a:gridCol w="2523875">
                  <a:extLst>
                    <a:ext uri="{9D8B030D-6E8A-4147-A177-3AD203B41FA5}">
                      <a16:colId xmlns:a16="http://schemas.microsoft.com/office/drawing/2014/main" val="794739184"/>
                    </a:ext>
                  </a:extLst>
                </a:gridCol>
              </a:tblGrid>
              <a:tr h="613598">
                <a:tc>
                  <a:txBody>
                    <a:bodyPr/>
                    <a:lstStyle/>
                    <a:p>
                      <a:pPr algn="l" fontAlgn="b"/>
                      <a:r>
                        <a:rPr lang="en-GB" sz="1600" b="1" i="0" u="none" strike="noStrike" dirty="0">
                          <a:solidFill>
                            <a:srgbClr val="000000"/>
                          </a:solidFill>
                          <a:effectLst/>
                          <a:latin typeface="Calibri" panose="020F0502020204030204" pitchFamily="34" charset="0"/>
                        </a:rPr>
                        <a:t>West Midlands Unitary, County, or Metropolitan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55484"/>
                  </a:ext>
                </a:extLst>
              </a:tr>
              <a:tr h="268185">
                <a:tc>
                  <a:txBody>
                    <a:bodyPr/>
                    <a:lstStyle/>
                    <a:p>
                      <a:pPr algn="l" fontAlgn="b"/>
                      <a:r>
                        <a:rPr lang="en-GB" sz="1600" b="0" i="0" u="none" strike="noStrike" dirty="0">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744271"/>
                  </a:ext>
                </a:extLst>
              </a:tr>
              <a:tr h="268185">
                <a:tc>
                  <a:txBody>
                    <a:bodyPr/>
                    <a:lstStyle/>
                    <a:p>
                      <a:pPr algn="l" fontAlgn="b"/>
                      <a:r>
                        <a:rPr lang="en-GB" sz="1600" b="0" i="0" u="none" strike="noStrike" dirty="0">
                          <a:solidFill>
                            <a:srgbClr val="000000"/>
                          </a:solidFill>
                          <a:effectLst/>
                          <a:latin typeface="Calibri" panose="020F0502020204030204" pitchFamily="34" charset="0"/>
                        </a:rPr>
                        <a:t>Walsall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17,000</a:t>
                      </a:r>
                    </a:p>
                  </a:txBody>
                  <a:tcPr marL="6350" marR="6350" marT="6350" marB="0" anchor="b">
                    <a:lnL>
                      <a:noFill/>
                    </a:lnL>
                    <a:lnR>
                      <a:noFill/>
                    </a:lnR>
                    <a:lnT>
                      <a:noFill/>
                    </a:lnT>
                    <a:lnB>
                      <a:noFill/>
                    </a:lnB>
                  </a:tcPr>
                </a:tc>
                <a:extLst>
                  <a:ext uri="{0D108BD9-81ED-4DB2-BD59-A6C34878D82A}">
                    <a16:rowId xmlns:a16="http://schemas.microsoft.com/office/drawing/2014/main" val="2945964396"/>
                  </a:ext>
                </a:extLst>
              </a:tr>
              <a:tr h="268185">
                <a:tc>
                  <a:txBody>
                    <a:bodyPr/>
                    <a:lstStyle/>
                    <a:p>
                      <a:pPr algn="l" fontAlgn="b"/>
                      <a:r>
                        <a:rPr lang="en-GB" sz="1600" b="0" i="0" u="none" strike="noStrike" dirty="0">
                          <a:solidFill>
                            <a:srgbClr val="000000"/>
                          </a:solidFill>
                          <a:effectLst/>
                          <a:latin typeface="Calibri" panose="020F0502020204030204" pitchFamily="34" charset="0"/>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16,600</a:t>
                      </a:r>
                    </a:p>
                  </a:txBody>
                  <a:tcPr marL="6350" marR="6350" marT="6350" marB="0" anchor="b">
                    <a:lnL>
                      <a:noFill/>
                    </a:lnL>
                    <a:lnR>
                      <a:noFill/>
                    </a:lnR>
                    <a:lnT>
                      <a:noFill/>
                    </a:lnT>
                    <a:lnB>
                      <a:noFill/>
                    </a:lnB>
                  </a:tcPr>
                </a:tc>
                <a:extLst>
                  <a:ext uri="{0D108BD9-81ED-4DB2-BD59-A6C34878D82A}">
                    <a16:rowId xmlns:a16="http://schemas.microsoft.com/office/drawing/2014/main" val="3134139586"/>
                  </a:ext>
                </a:extLst>
              </a:tr>
              <a:tr h="268185">
                <a:tc>
                  <a:txBody>
                    <a:bodyPr/>
                    <a:lstStyle/>
                    <a:p>
                      <a:pPr algn="l" fontAlgn="b"/>
                      <a:r>
                        <a:rPr lang="en-GB" sz="1600" b="0" i="0" u="none" strike="noStrike" dirty="0">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16,500</a:t>
                      </a:r>
                    </a:p>
                  </a:txBody>
                  <a:tcPr marL="6350" marR="6350" marT="6350" marB="0" anchor="b">
                    <a:lnL>
                      <a:noFill/>
                    </a:lnL>
                    <a:lnR>
                      <a:noFill/>
                    </a:lnR>
                    <a:lnT>
                      <a:noFill/>
                    </a:lnT>
                    <a:lnB>
                      <a:noFill/>
                    </a:lnB>
                  </a:tcPr>
                </a:tc>
                <a:extLst>
                  <a:ext uri="{0D108BD9-81ED-4DB2-BD59-A6C34878D82A}">
                    <a16:rowId xmlns:a16="http://schemas.microsoft.com/office/drawing/2014/main" val="2205671309"/>
                  </a:ext>
                </a:extLst>
              </a:tr>
              <a:tr h="268185">
                <a:tc>
                  <a:txBody>
                    <a:bodyPr/>
                    <a:lstStyle/>
                    <a:p>
                      <a:pPr algn="l" fontAlgn="b"/>
                      <a:r>
                        <a:rPr lang="en-GB" sz="1600" b="0" i="0" u="none" strike="noStrike" dirty="0">
                          <a:solidFill>
                            <a:srgbClr val="000000"/>
                          </a:solidFill>
                          <a:effectLst/>
                          <a:latin typeface="Calibri" panose="020F0502020204030204" pitchFamily="34" charset="0"/>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16,300</a:t>
                      </a:r>
                    </a:p>
                  </a:txBody>
                  <a:tcPr marL="6350" marR="6350" marT="6350" marB="0" anchor="b">
                    <a:lnL>
                      <a:noFill/>
                    </a:lnL>
                    <a:lnR>
                      <a:noFill/>
                    </a:lnR>
                    <a:lnT>
                      <a:noFill/>
                    </a:lnT>
                    <a:lnB>
                      <a:noFill/>
                    </a:lnB>
                  </a:tcPr>
                </a:tc>
                <a:extLst>
                  <a:ext uri="{0D108BD9-81ED-4DB2-BD59-A6C34878D82A}">
                    <a16:rowId xmlns:a16="http://schemas.microsoft.com/office/drawing/2014/main" val="3539674941"/>
                  </a:ext>
                </a:extLst>
              </a:tr>
              <a:tr h="268185">
                <a:tc>
                  <a:txBody>
                    <a:bodyPr/>
                    <a:lstStyle/>
                    <a:p>
                      <a:pPr algn="l" fontAlgn="b"/>
                      <a:r>
                        <a:rPr lang="en-GB" sz="1600" b="0" i="0" u="none" strike="noStrike" dirty="0">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Calibri" panose="020F0502020204030204" pitchFamily="34" charset="0"/>
                        </a:rPr>
                        <a:t>15,700</a:t>
                      </a:r>
                    </a:p>
                  </a:txBody>
                  <a:tcPr marL="6350" marR="6350" marT="6350" marB="0" anchor="b">
                    <a:lnL>
                      <a:noFill/>
                    </a:lnL>
                    <a:lnR>
                      <a:noFill/>
                    </a:lnR>
                    <a:lnT>
                      <a:noFill/>
                    </a:lnT>
                    <a:lnB>
                      <a:noFill/>
                    </a:lnB>
                  </a:tcPr>
                </a:tc>
                <a:extLst>
                  <a:ext uri="{0D108BD9-81ED-4DB2-BD59-A6C34878D82A}">
                    <a16:rowId xmlns:a16="http://schemas.microsoft.com/office/drawing/2014/main" val="2718689666"/>
                  </a:ext>
                </a:extLst>
              </a:tr>
              <a:tr h="268185">
                <a:tc>
                  <a:txBody>
                    <a:bodyPr/>
                    <a:lstStyle/>
                    <a:p>
                      <a:pPr algn="l" fontAlgn="b"/>
                      <a:r>
                        <a:rPr lang="en-GB" sz="1600" b="0" i="0" u="none" strike="noStrike" dirty="0">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15,600</a:t>
                      </a:r>
                    </a:p>
                  </a:txBody>
                  <a:tcPr marL="6350" marR="6350" marT="6350" marB="0" anchor="b">
                    <a:lnL>
                      <a:noFill/>
                    </a:lnL>
                    <a:lnR>
                      <a:noFill/>
                    </a:lnR>
                    <a:lnT>
                      <a:noFill/>
                    </a:lnT>
                    <a:lnB>
                      <a:noFill/>
                    </a:lnB>
                  </a:tcPr>
                </a:tc>
                <a:extLst>
                  <a:ext uri="{0D108BD9-81ED-4DB2-BD59-A6C34878D82A}">
                    <a16:rowId xmlns:a16="http://schemas.microsoft.com/office/drawing/2014/main" val="1356926425"/>
                  </a:ext>
                </a:extLst>
              </a:tr>
              <a:tr h="268185">
                <a:tc>
                  <a:txBody>
                    <a:bodyPr/>
                    <a:lstStyle/>
                    <a:p>
                      <a:pPr algn="l" fontAlgn="b"/>
                      <a:r>
                        <a:rPr lang="en-GB" sz="1600" b="0" i="0" u="none" strike="noStrike" dirty="0">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15,500</a:t>
                      </a:r>
                    </a:p>
                  </a:txBody>
                  <a:tcPr marL="6350" marR="6350" marT="6350" marB="0" anchor="b">
                    <a:lnL>
                      <a:noFill/>
                    </a:lnL>
                    <a:lnR>
                      <a:noFill/>
                    </a:lnR>
                    <a:lnT>
                      <a:noFill/>
                    </a:lnT>
                    <a:lnB>
                      <a:noFill/>
                    </a:lnB>
                  </a:tcPr>
                </a:tc>
                <a:extLst>
                  <a:ext uri="{0D108BD9-81ED-4DB2-BD59-A6C34878D82A}">
                    <a16:rowId xmlns:a16="http://schemas.microsoft.com/office/drawing/2014/main" val="866952260"/>
                  </a:ext>
                </a:extLst>
              </a:tr>
              <a:tr h="268185">
                <a:tc>
                  <a:txBody>
                    <a:bodyPr/>
                    <a:lstStyle/>
                    <a:p>
                      <a:pPr algn="l" fontAlgn="b"/>
                      <a:r>
                        <a:rPr lang="en-GB" sz="1600" b="0" i="0" u="none" strike="noStrike" dirty="0">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15,400</a:t>
                      </a:r>
                    </a:p>
                  </a:txBody>
                  <a:tcPr marL="6350" marR="6350" marT="6350" marB="0" anchor="b">
                    <a:lnL>
                      <a:noFill/>
                    </a:lnL>
                    <a:lnR>
                      <a:noFill/>
                    </a:lnR>
                    <a:lnT>
                      <a:noFill/>
                    </a:lnT>
                    <a:lnB>
                      <a:noFill/>
                    </a:lnB>
                  </a:tcPr>
                </a:tc>
                <a:extLst>
                  <a:ext uri="{0D108BD9-81ED-4DB2-BD59-A6C34878D82A}">
                    <a16:rowId xmlns:a16="http://schemas.microsoft.com/office/drawing/2014/main" val="1217528048"/>
                  </a:ext>
                </a:extLst>
              </a:tr>
              <a:tr h="268185">
                <a:tc>
                  <a:txBody>
                    <a:bodyPr/>
                    <a:lstStyle/>
                    <a:p>
                      <a:pPr algn="l" fontAlgn="b"/>
                      <a:r>
                        <a:rPr lang="en-GB" sz="1600" b="0" i="0" u="none" strike="noStrike" dirty="0">
                          <a:solidFill>
                            <a:srgbClr val="000000"/>
                          </a:solidFill>
                          <a:effectLst/>
                          <a:latin typeface="Calibri" panose="020F0502020204030204" pitchFamily="34" charset="0"/>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773599326"/>
                  </a:ext>
                </a:extLst>
              </a:tr>
              <a:tr h="268185">
                <a:tc>
                  <a:txBody>
                    <a:bodyPr/>
                    <a:lstStyle/>
                    <a:p>
                      <a:pPr algn="l" fontAlgn="b"/>
                      <a:r>
                        <a:rPr lang="en-GB" sz="1600" b="0" i="0" u="none" strike="noStrike" dirty="0">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2984879032"/>
                  </a:ext>
                </a:extLst>
              </a:tr>
              <a:tr h="268185">
                <a:tc>
                  <a:txBody>
                    <a:bodyPr/>
                    <a:lstStyle/>
                    <a:p>
                      <a:pPr algn="l" fontAlgn="b"/>
                      <a:r>
                        <a:rPr lang="en-GB" sz="1600" b="0" i="0" u="none" strike="noStrike" dirty="0">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15,100</a:t>
                      </a:r>
                    </a:p>
                  </a:txBody>
                  <a:tcPr marL="6350" marR="6350" marT="6350" marB="0" anchor="b">
                    <a:lnL>
                      <a:noFill/>
                    </a:lnL>
                    <a:lnR>
                      <a:noFill/>
                    </a:lnR>
                    <a:lnT>
                      <a:noFill/>
                    </a:lnT>
                    <a:lnB>
                      <a:noFill/>
                    </a:lnB>
                  </a:tcPr>
                </a:tc>
                <a:extLst>
                  <a:ext uri="{0D108BD9-81ED-4DB2-BD59-A6C34878D82A}">
                    <a16:rowId xmlns:a16="http://schemas.microsoft.com/office/drawing/2014/main" val="275905631"/>
                  </a:ext>
                </a:extLst>
              </a:tr>
              <a:tr h="268185">
                <a:tc>
                  <a:txBody>
                    <a:bodyPr/>
                    <a:lstStyle/>
                    <a:p>
                      <a:pPr algn="l" fontAlgn="b"/>
                      <a:r>
                        <a:rPr lang="en-GB" sz="1600" b="0" i="0" u="none" strike="noStrike" dirty="0">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15,000</a:t>
                      </a:r>
                    </a:p>
                  </a:txBody>
                  <a:tcPr marL="6350" marR="6350" marT="6350" marB="0" anchor="b">
                    <a:lnL>
                      <a:noFill/>
                    </a:lnL>
                    <a:lnR>
                      <a:noFill/>
                    </a:lnR>
                    <a:lnT>
                      <a:noFill/>
                    </a:lnT>
                    <a:lnB>
                      <a:noFill/>
                    </a:lnB>
                  </a:tcPr>
                </a:tc>
                <a:extLst>
                  <a:ext uri="{0D108BD9-81ED-4DB2-BD59-A6C34878D82A}">
                    <a16:rowId xmlns:a16="http://schemas.microsoft.com/office/drawing/2014/main" val="3985929342"/>
                  </a:ext>
                </a:extLst>
              </a:tr>
              <a:tr h="268185">
                <a:tc>
                  <a:txBody>
                    <a:bodyPr/>
                    <a:lstStyle/>
                    <a:p>
                      <a:pPr algn="l" fontAlgn="b"/>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tcPr>
                </a:tc>
                <a:extLst>
                  <a:ext uri="{0D108BD9-81ED-4DB2-BD59-A6C34878D82A}">
                    <a16:rowId xmlns:a16="http://schemas.microsoft.com/office/drawing/2014/main" val="3521589543"/>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705525"/>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75899" y="5072896"/>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4410389" cy="5741046"/>
          </a:xfrm>
          <a:solidFill>
            <a:schemeClr val="bg1"/>
          </a:solidFill>
          <a:ln w="38100">
            <a:solidFill>
              <a:srgbClr val="FFC000"/>
            </a:solidFill>
          </a:ln>
        </p:spPr>
        <p:txBody>
          <a:bodyPr>
            <a:normAutofit fontScale="77500" lnSpcReduction="20000"/>
          </a:bodyPr>
          <a:lstStyle/>
          <a:p>
            <a:pPr>
              <a:lnSpc>
                <a:spcPct val="160000"/>
              </a:lnSpc>
            </a:pPr>
            <a:r>
              <a:rPr lang="en-GB" b="1" dirty="0"/>
              <a:t>Key points</a:t>
            </a:r>
          </a:p>
          <a:p>
            <a:pPr marL="285750" indent="-285750">
              <a:lnSpc>
                <a:spcPct val="160000"/>
              </a:lnSpc>
              <a:buFont typeface="Arial" panose="020B0604020202020204" pitchFamily="34" charset="0"/>
              <a:buChar char="•"/>
            </a:pPr>
            <a:r>
              <a:rPr lang="en-GB" sz="1500" dirty="0">
                <a:hlinkClick r:id="rId3"/>
              </a:rPr>
              <a:t>ONS reports </a:t>
            </a:r>
            <a:r>
              <a:rPr lang="en-GB" sz="15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5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500" dirty="0"/>
              <a:t>In 2023, GDHI per head of population in Herefordshire increased by 9.0% from 2022, more than England (8.5%) and the West Midlands region (8.4%).</a:t>
            </a:r>
          </a:p>
          <a:p>
            <a:pPr>
              <a:lnSpc>
                <a:spcPct val="160000"/>
              </a:lnSpc>
            </a:pPr>
            <a:r>
              <a:rPr lang="en-GB" sz="15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500" dirty="0">
                <a:hlinkClick r:id="rId4"/>
              </a:rPr>
              <a:t>relatively large proportion of people of retirement age in Herefordshire</a:t>
            </a:r>
            <a:r>
              <a:rPr lang="en-GB" sz="15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309112"/>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the Universal Credit (UC)  doubled between March 2020 and May 2020, since when claimant numbers have remained at a high level and are currently on an upward trend. </a:t>
            </a:r>
            <a:r>
              <a:rPr lang="en-US" sz="1200" dirty="0"/>
              <a:t>Provisional data suggest there were 17,404 Universal Credit in claimants in Herefordshire in December 2025, 2,204 more than a year ago and 5,011 more than the pandemic peak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16%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(971), Newton Farm (944, Leominster East (674), and Red Hill (617). </a:t>
            </a:r>
          </a:p>
          <a:p>
            <a:pPr marL="285750" indent="-285750">
              <a:buFont typeface="Arial" panose="020B0604020202020204" pitchFamily="34" charset="0"/>
              <a:buChar char="•"/>
            </a:pPr>
            <a:r>
              <a:rPr lang="en-GB" sz="1200" dirty="0"/>
              <a:t>In August 2025, there were 14,028 </a:t>
            </a:r>
            <a:r>
              <a:rPr lang="en-GB" sz="1200" b="1" dirty="0"/>
              <a:t>households </a:t>
            </a:r>
            <a:r>
              <a:rPr lang="en-GB" sz="1200" dirty="0"/>
              <a:t>in Herefordshire on Universal Credit, 1,932 more than in August 2024. Of these households 6,758 (48%)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3"/>
              </a:rPr>
              <a:t>Cost of Living Payments </a:t>
            </a:r>
            <a:r>
              <a:rPr lang="en-GB" sz="1200" dirty="0"/>
              <a:t>(CoLPs), lump-sum payments intended to support immediate pressures faced by the most vulnerable households.</a:t>
            </a:r>
          </a:p>
        </p:txBody>
      </p:sp>
      <p:pic>
        <p:nvPicPr>
          <p:cNvPr id="3" name="Picture 2"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29AA73C5-2674-697C-81F5-907DBAD0E4E2}"/>
              </a:ext>
            </a:extLst>
          </p:cNvPr>
          <p:cNvPicPr>
            <a:picLocks noChangeAspect="1"/>
          </p:cNvPicPr>
          <p:nvPr/>
        </p:nvPicPr>
        <p:blipFill>
          <a:blip r:embed="rId4"/>
          <a:stretch>
            <a:fillRect/>
          </a:stretch>
        </p:blipFill>
        <p:spPr>
          <a:xfrm>
            <a:off x="5527913" y="1029904"/>
            <a:ext cx="6592350" cy="4045015"/>
          </a:xfrm>
          <a:prstGeom prst="rect">
            <a:avLst/>
          </a:prstGeom>
          <a:ln>
            <a:solidFill>
              <a:schemeClr val="tx1"/>
            </a:solidFill>
          </a:ln>
        </p:spPr>
      </p:pic>
      <p:sp useBgFill="1">
        <p:nvSpPr>
          <p:cNvPr id="7" name="TextBox 6" descr="Line graph showing change in the number of people claiming Universal Credit since January 2020 in Herefordshire, England and in the West Midlands expressed as an index value where January 2020 is the base (Index Value = 100)."/>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January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almost 17,500 people,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November 2025 (£294,000) were up 2.9%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£826 in December 2025, an annual increase of 6.5%. In Q3 2025, the numbers of </a:t>
            </a:r>
            <a:r>
              <a:rPr lang="en-GB" sz="1400" b="1" dirty="0"/>
              <a:t>mortgage possessions </a:t>
            </a:r>
            <a:r>
              <a:rPr lang="en-GB" sz="1400" dirty="0"/>
              <a:t>in Herefordshire increased slightly from the previous quarter but there was a sharp increase in </a:t>
            </a:r>
            <a:r>
              <a:rPr lang="en-GB" sz="1400" b="1" dirty="0"/>
              <a:t>landlord possessions </a:t>
            </a:r>
            <a:r>
              <a:rPr lang="en-GB" sz="1400" dirty="0"/>
              <a:t>to a level not seen since before the pandemic.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3,887 in May 2025. </a:t>
            </a:r>
          </a:p>
          <a:p>
            <a:pPr>
              <a:lnSpc>
                <a:spcPct val="110000"/>
              </a:lnSpc>
              <a:defRPr/>
            </a:pPr>
            <a:r>
              <a:rPr lang="en-GB" sz="2700" dirty="0"/>
              <a:t>In May 2025, the wards with the highest number of pension credit claimants were </a:t>
            </a:r>
            <a:r>
              <a:rPr lang="en-US" sz="2700" dirty="0"/>
              <a:t>Leominster East (187) Hinton &amp; Hunderton (168), Widemarsh (144) and Kington (140). </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from May 2018 to May 2025. The number of claimants has fallen significantly over this period.">
            <a:extLst>
              <a:ext uri="{FF2B5EF4-FFF2-40B4-BE49-F238E27FC236}">
                <a16:creationId xmlns:a16="http://schemas.microsoft.com/office/drawing/2014/main" id="{0E6FE9AB-83B0-29D3-8D11-8DF8CF38DF9F}"/>
              </a:ext>
            </a:extLst>
          </p:cNvPr>
          <p:cNvPicPr>
            <a:picLocks noChangeAspect="1"/>
          </p:cNvPicPr>
          <p:nvPr/>
        </p:nvPicPr>
        <p:blipFill>
          <a:blip r:embed="rId3"/>
          <a:stretch>
            <a:fillRect/>
          </a:stretch>
        </p:blipFill>
        <p:spPr>
          <a:xfrm>
            <a:off x="4789713" y="961902"/>
            <a:ext cx="7342211" cy="4044438"/>
          </a:xfrm>
          <a:prstGeom prst="rect">
            <a:avLst/>
          </a:prstGeom>
          <a:ln>
            <a:solidFill>
              <a:schemeClr val="tx1"/>
            </a:solidFill>
          </a:ln>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3" name="TextBox 2"/>
          <p:cNvSpPr txBox="1"/>
          <p:nvPr/>
        </p:nvSpPr>
        <p:spPr>
          <a:xfrm>
            <a:off x="167784" y="4542628"/>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6"/>
            <a:ext cx="5559724" cy="5594480"/>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a:t>
            </a:r>
            <a:r>
              <a:rPr lang="en-GB" sz="1200" dirty="0"/>
              <a:t>data on average in November 2025 house prices rose by 0.4% since October 2025. The annual price rise of 2.2% takes the average property value to £293,000.  In the West Midlands region, the average house price was £249,000, an annual change of +2.1% and + 0.3%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£294,000 in November 2025 (provisional), up 2.9% from November 2024. This was higher than the rise in the West Midlands (2.1%) over the same period.</a:t>
            </a:r>
          </a:p>
          <a:p>
            <a:pPr marL="285750" indent="-285750">
              <a:lnSpc>
                <a:spcPct val="120000"/>
              </a:lnSpc>
              <a:buFont typeface="Arial" panose="020B0604020202020204" pitchFamily="34" charset="0"/>
              <a:buChar char="•"/>
            </a:pPr>
            <a:r>
              <a:rPr lang="en-GB" sz="1200" dirty="0"/>
              <a:t>For each property type, average prices as of November 2025 in Herefordshire were detached properties: £450,000, semi-detached properties: £285,000, terraced properties: £214,000, flats and maisonettes: £130,000.  Since January 2005, the trend in house price inflation in Herefordshire has been broadly similar to nationally and regionally (see chart).</a:t>
            </a:r>
          </a:p>
        </p:txBody>
      </p:sp>
      <p:pic>
        <p:nvPicPr>
          <p:cNvPr id="8" name="Content Placeholder 7" descr="Trend chart showing annual change in house prices in Herefordshire from January 2005 to Novem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36000EFB-8EAB-9DB3-25F1-81F4FD97B438}"/>
              </a:ext>
            </a:extLst>
          </p:cNvPr>
          <p:cNvPicPr>
            <a:picLocks noGrp="1" noChangeAspect="1"/>
          </p:cNvPicPr>
          <p:nvPr>
            <p:ph idx="1"/>
          </p:nvPr>
        </p:nvPicPr>
        <p:blipFill>
          <a:blip r:embed="rId5"/>
          <a:stretch>
            <a:fillRect/>
          </a:stretch>
        </p:blipFill>
        <p:spPr>
          <a:xfrm>
            <a:off x="5828638" y="1168692"/>
            <a:ext cx="6262182" cy="3673538"/>
          </a:xfrm>
          <a:ln>
            <a:solidFill>
              <a:schemeClr val="tx1"/>
            </a:solidFill>
          </a:ln>
        </p:spPr>
      </p:pic>
      <p:sp>
        <p:nvSpPr>
          <p:cNvPr id="6" name="TextBox 5"/>
          <p:cNvSpPr txBox="1"/>
          <p:nvPr/>
        </p:nvSpPr>
        <p:spPr>
          <a:xfrm>
            <a:off x="9729053" y="502002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ONS</a:t>
            </a:r>
            <a:endParaRPr lang="en-GB" sz="1100" dirty="0"/>
          </a:p>
          <a:p>
            <a:r>
              <a:rPr lang="en-GB" sz="1100" dirty="0"/>
              <a:t>Frequency:  Monthly</a:t>
            </a:r>
          </a:p>
          <a:p>
            <a:r>
              <a:rPr lang="en-GB" sz="1100" dirty="0"/>
              <a:t>Last update:  21 January 2026</a:t>
            </a:r>
          </a:p>
          <a:p>
            <a:r>
              <a:rPr lang="en-GB" sz="1100" dirty="0"/>
              <a:t>Next update: 18 February 2026</a:t>
            </a:r>
          </a:p>
        </p:txBody>
      </p:sp>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7"/>
            <a:ext cx="5085325" cy="5631201"/>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reports </a:t>
            </a:r>
            <a:r>
              <a:rPr lang="en-GB" sz="1100" dirty="0"/>
              <a:t>that in 2023, first-time buyer mortgages per 1,000 dwellings in Herefordshire fell to 6.5 from 10,1 in 2021 and was below the UK average of 9.6, which may also point toward a lack of affordable housing for first-time buyers.  </a:t>
            </a:r>
          </a:p>
          <a:p>
            <a:pPr marL="285750" indent="-285750">
              <a:lnSpc>
                <a:spcPct val="120000"/>
              </a:lnSpc>
              <a:buFont typeface="Arial" panose="020B0604020202020204" pitchFamily="34" charset="0"/>
              <a:buChar char="•"/>
            </a:pPr>
            <a:endParaRPr lang="en-GB" sz="1100" dirty="0"/>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532644"/>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the single-year uprating in April 2024 has not undone all of the impacts of recent LHA policies, and re-freezing LHA from April 2025 would be expected to cause additional hardship.  </a:t>
            </a:r>
            <a:r>
              <a:rPr lang="en-GB" sz="4800" dirty="0">
                <a:hlinkClick r:id="rId4"/>
              </a:rPr>
              <a:t>Research by the Resolution Foundation </a:t>
            </a:r>
            <a:r>
              <a:rPr lang="en-GB" sz="4800" dirty="0"/>
              <a:t>has found that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£826 in December 2025 up 6.5% from December 2024. This was higher than the rise in the West Midlands (5.2%) and England (3.9%) over the year.  Average private rents remained lower than the West Midlands (£957) and England (£1,424).</a:t>
            </a:r>
          </a:p>
          <a:p>
            <a:pPr marL="285750" indent="-285750">
              <a:lnSpc>
                <a:spcPct val="120000"/>
              </a:lnSpc>
              <a:buFont typeface="Arial" panose="020B0604020202020204" pitchFamily="34" charset="0"/>
              <a:buChar char="•"/>
            </a:pPr>
            <a:r>
              <a:rPr lang="en-GB" sz="4800" dirty="0"/>
              <a:t>In Herefordshire, by how many bedrooms there are in a property, average rents as of December 2025 were: one bedroom: £599, two bedrooms: £777. three bedrooms: £960, four or more bedrooms: £1,359.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a:t>
            </a:r>
          </a:p>
          <a:p>
            <a:pPr marL="285750" indent="-285750">
              <a:lnSpc>
                <a:spcPct val="120000"/>
              </a:lnSpc>
              <a:buFont typeface="Arial" panose="020B0604020202020204" pitchFamily="34" charset="0"/>
              <a:buChar char="•"/>
            </a:pPr>
            <a:r>
              <a:rPr lang="en-GB" sz="4800" dirty="0"/>
              <a:t>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53492" y="56609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11430" y="706190"/>
            <a:ext cx="7771473" cy="6151810"/>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2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200" dirty="0">
                <a:hlinkClick r:id="rId3"/>
              </a:rPr>
              <a:t>Latest (quarter 3 2025) data from UK Finance</a:t>
            </a:r>
            <a:r>
              <a:rPr lang="en-US" sz="1200" dirty="0"/>
              <a:t> showed that nationally t</a:t>
            </a:r>
            <a:r>
              <a:rPr lang="en-GB" sz="1200" dirty="0"/>
              <a:t>here were 84,100 homeowner mortgages in arrears of 2.5% or more of the outstanding balance in the third quarter of 2025, 4% fewer than in the previous quarter.</a:t>
            </a:r>
          </a:p>
          <a:p>
            <a:pPr marL="285750" indent="-285750">
              <a:lnSpc>
                <a:spcPct val="100000"/>
              </a:lnSpc>
              <a:buFont typeface="Arial" panose="020B0604020202020204" pitchFamily="34" charset="0"/>
              <a:buChar char="•"/>
            </a:pPr>
            <a:r>
              <a:rPr lang="en-GB" sz="1200" dirty="0"/>
              <a:t>There were 10,420 buy-to-let mortgages in arrears of 2.5%or more of the outstanding balance in the third quarter of 2025, 8% fewer than in the previous quarter.</a:t>
            </a:r>
          </a:p>
          <a:p>
            <a:pPr>
              <a:lnSpc>
                <a:spcPct val="100000"/>
              </a:lnSpc>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r>
              <a:rPr lang="en-GB" sz="1200" dirty="0"/>
              <a:t>Mortgages in arrears accounted for 0.97% of all homeowner mortgages outstanding, and 0.54%of all buy-to-let mortgages outstanding Although 1,390 homeowner mortgaged properties were taken into possession in the third quarter of 2025, 4% greater than in the previous quarter, this remains significantly below the long-term average.  900 buy-to-let mortgaged properties were taken into possession in the third quarter of 2025, 14% greater than in the previous quarter..</a:t>
            </a:r>
          </a:p>
          <a:p>
            <a:pPr marL="285750" indent="-285750">
              <a:lnSpc>
                <a:spcPct val="100000"/>
              </a:lnSpc>
              <a:buFont typeface="Arial" panose="020B0604020202020204" pitchFamily="34" charset="0"/>
              <a:buChar char="•"/>
            </a:pPr>
            <a:r>
              <a:rPr lang="en-GB" sz="1200" dirty="0"/>
              <a:t>Latest </a:t>
            </a:r>
            <a:r>
              <a:rPr lang="en-GB" sz="1200" dirty="0">
                <a:hlinkClick r:id="rId4"/>
              </a:rPr>
              <a:t>Ministry of Justice data </a:t>
            </a:r>
            <a:r>
              <a:rPr lang="en-GB" sz="1200" dirty="0"/>
              <a:t>(July to September 2025) showed that in England and Wales, compared to the same quarter in 2024, there were decreases in mortgage possession claims from 6,527 to 6,193 (5%) and increases in orders from 4,031 to 4,840 (20%), warrants from 3,159 to 3,876 (23%) and repossessions by county court bailiffs from 876 to 1,228 (40%).  When compared to the same quarter in 2024 there were decreases in landlord possession claims from 25,402 to 23,327 (8%), orders from 19,238 to 18,283 (5%), warrants from 11,826 to 11,405 (4%). Meanwhile repossessions increased from 7,036 to 7,641 (9%).</a:t>
            </a:r>
          </a:p>
          <a:p>
            <a:pPr marL="285750" indent="-285750">
              <a:lnSpc>
                <a:spcPct val="100000"/>
              </a:lnSpc>
              <a:buFont typeface="Arial" panose="020B0604020202020204" pitchFamily="34" charset="0"/>
              <a:buChar char="•"/>
            </a:pPr>
            <a:r>
              <a:rPr lang="en-GB" sz="1200" dirty="0"/>
              <a:t>In Q3 2025, there were 20 mortgage possessions in Herefordshire, an increase from 17 in Q2 2025. The number of landlord possessions increased sharply from 33 to 49 and was the largest number since Q1 2019.  </a:t>
            </a:r>
          </a:p>
          <a:p>
            <a:pPr marL="285750" indent="-285750">
              <a:lnSpc>
                <a:spcPct val="100000"/>
              </a:lnSpc>
              <a:buFont typeface="Arial" panose="020B0604020202020204" pitchFamily="34" charset="0"/>
              <a:buChar char="•"/>
            </a:pPr>
            <a:r>
              <a:rPr lang="en-GB" sz="1200" dirty="0"/>
              <a:t>ONS has produced an </a:t>
            </a:r>
            <a:r>
              <a:rPr lang="en-GB" sz="1200" dirty="0">
                <a:hlinkClick r:id="rId5"/>
              </a:rPr>
              <a:t>interactive tool </a:t>
            </a:r>
            <a:r>
              <a:rPr lang="en-GB" sz="1200" dirty="0"/>
              <a:t>exploring the impact of rent and mortgage increases on local areas.</a:t>
            </a:r>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p:txBody>
      </p:sp>
      <p:pic>
        <p:nvPicPr>
          <p:cNvPr id="9" name="Content Placeholder 8" descr="Line chart showing numbers of landlord and mortgage lender possession claims in Herefordshire each quarter since Q2 2017.">
            <a:extLst>
              <a:ext uri="{FF2B5EF4-FFF2-40B4-BE49-F238E27FC236}">
                <a16:creationId xmlns:a16="http://schemas.microsoft.com/office/drawing/2014/main" id="{CA34379F-ED96-8AB1-62D8-448ADB7CF0D1}"/>
              </a:ext>
            </a:extLst>
          </p:cNvPr>
          <p:cNvPicPr>
            <a:picLocks noGrp="1" noChangeAspect="1"/>
          </p:cNvPicPr>
          <p:nvPr>
            <p:ph idx="1"/>
          </p:nvPr>
        </p:nvPicPr>
        <p:blipFill>
          <a:blip r:embed="rId6"/>
          <a:stretch>
            <a:fillRect/>
          </a:stretch>
        </p:blipFill>
        <p:spPr>
          <a:xfrm>
            <a:off x="7867840" y="1029888"/>
            <a:ext cx="4222439" cy="3801479"/>
          </a:xfrm>
          <a:ln>
            <a:solidFill>
              <a:schemeClr val="tx1"/>
            </a:solidFill>
          </a:ln>
        </p:spPr>
      </p:pic>
      <p:sp>
        <p:nvSpPr>
          <p:cNvPr id="7" name="TextBox 6" descr="Line chart showing numbers of landlord and mortgage lender possession claims in Herefordshire each quarter since Q2 2017."/>
          <p:cNvSpPr txBox="1"/>
          <p:nvPr/>
        </p:nvSpPr>
        <p:spPr>
          <a:xfrm>
            <a:off x="9168714" y="4930221"/>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14 November 2025</a:t>
            </a:r>
          </a:p>
          <a:p>
            <a:r>
              <a:rPr lang="en-GB" sz="1100" dirty="0"/>
              <a:t>Frequency: Quarterly</a:t>
            </a:r>
          </a:p>
          <a:p>
            <a:r>
              <a:rPr lang="en-GB" sz="1100" dirty="0"/>
              <a:t>Next update:  February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6874522" cy="53258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5600" dirty="0">
                <a:hlinkClick r:id="rId2"/>
              </a:rPr>
              <a:t>Domestic energy prices</a:t>
            </a:r>
            <a:r>
              <a:rPr lang="en-GB" sz="5600" dirty="0"/>
              <a:t>, P. Bolton &amp; I. Stewart) </a:t>
            </a:r>
            <a:endParaRPr lang="en-GB" sz="5600" dirty="0">
              <a:hlinkClick r:id="rId3"/>
            </a:endParaRPr>
          </a:p>
          <a:p>
            <a:pPr marL="285750" indent="-285750">
              <a:lnSpc>
                <a:spcPct val="120000"/>
              </a:lnSpc>
              <a:buFont typeface="Arial" panose="020B0604020202020204" pitchFamily="34" charset="0"/>
              <a:buChar char="•"/>
            </a:pPr>
            <a:r>
              <a:rPr lang="en-GB" sz="5600" dirty="0">
                <a:hlinkClick r:id="rId4" action="ppaction://hlinksldjump"/>
              </a:rPr>
              <a:t>Cold homes </a:t>
            </a:r>
            <a:r>
              <a:rPr lang="en-GB" sz="5600" dirty="0"/>
              <a:t>are a risk factor across a range of serious health conditions and ultimately contribute to excess winter deaths.  Households with expensive oil-fired or bottled gas central heating are particularly vulnerable to cost-of-living increases. </a:t>
            </a:r>
            <a:r>
              <a:rPr lang="en-GB" sz="5600" dirty="0">
                <a:hlinkClick r:id="rId5"/>
              </a:rPr>
              <a:t>Department for Energy Security and Net Zero data</a:t>
            </a:r>
            <a:r>
              <a:rPr lang="en-GB" sz="5600" dirty="0"/>
              <a:t> show that in 2024, an estimated 38% of Herefordshire properties were not </a:t>
            </a:r>
            <a:r>
              <a:rPr lang="en-GB" sz="5600" b="1" dirty="0"/>
              <a:t>connected to the gas grid</a:t>
            </a:r>
            <a:r>
              <a:rPr lang="en-GB" sz="5600" dirty="0"/>
              <a:t>, compared to 13% in the West Midlands region and 16% in England as a whole. </a:t>
            </a:r>
          </a:p>
          <a:p>
            <a:pPr marL="285750" indent="-285750">
              <a:lnSpc>
                <a:spcPct val="120000"/>
              </a:lnSpc>
              <a:buFont typeface="Arial" panose="020B0604020202020204" pitchFamily="34" charset="0"/>
              <a:buChar char="•"/>
            </a:pPr>
            <a:r>
              <a:rPr lang="en-GB" sz="5600" dirty="0">
                <a:hlinkClick r:id="rId6"/>
              </a:rPr>
              <a:t>2021 Census data </a:t>
            </a:r>
            <a:r>
              <a:rPr lang="en-GB" sz="56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5600" b="1" dirty="0"/>
              <a:t>no central heating </a:t>
            </a:r>
            <a:r>
              <a:rPr lang="en-GB" sz="5600" dirty="0"/>
              <a:t>compared to 1.5% regionally and nationally.  </a:t>
            </a:r>
          </a:p>
          <a:p>
            <a:endParaRPr lang="en-GB" sz="2800" dirty="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3"/>
            <a:ext cx="4999657" cy="3334528"/>
          </a:xfrm>
          <a:ln w="38100">
            <a:solidFill>
              <a:srgbClr val="FFC000"/>
            </a:solidFill>
          </a:ln>
        </p:spPr>
        <p:txBody>
          <a:bodyPr>
            <a:normAutofit/>
          </a:bodyPr>
          <a:lstStyle/>
          <a:p>
            <a:r>
              <a:rPr lang="en-GB" sz="1800" b="1" dirty="0"/>
              <a:t>Key points</a:t>
            </a:r>
          </a:p>
          <a:p>
            <a:pPr>
              <a:lnSpc>
                <a:spcPct val="100000"/>
              </a:lnSpc>
            </a:pPr>
            <a:r>
              <a:rPr lang="en-GB" dirty="0"/>
              <a:t>As already noted, Herefordshire has a disproportionately high number of relatively energy inefficient older detached houses compared to regionally and nationally (see fuel poverty slide).</a:t>
            </a:r>
          </a:p>
          <a:p>
            <a:pPr>
              <a:lnSpc>
                <a:spcPct val="100000"/>
              </a:lnSpc>
            </a:pPr>
            <a:r>
              <a:rPr lang="en-GB"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27837" y="5410769"/>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777875"/>
          </a:xfrm>
        </p:spPr>
        <p:txBody>
          <a:bodyPr>
            <a:noAutofit/>
          </a:bodyPr>
          <a:lstStyle/>
          <a:p>
            <a:r>
              <a:rPr lang="en-GB" sz="3200"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a:lnSpc>
                <a:spcPct val="120000"/>
              </a:lnSpc>
            </a:pPr>
            <a:r>
              <a:rPr lang="en-GB" sz="5600" dirty="0"/>
              <a:t>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t>
            </a:r>
          </a:p>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a:t>
            </a:r>
          </a:p>
          <a:p>
            <a:pPr>
              <a:lnSpc>
                <a:spcPct val="120000"/>
              </a:lnSpc>
            </a:pPr>
            <a:r>
              <a:rPr lang="en-GB" sz="5600" dirty="0"/>
              <a:t>A further 320,000 people who were on the cusp of crisis last year, within £50 a month of a negative budget.  CA forecasts suggest this could increase to 580,000 people this year.</a:t>
            </a:r>
          </a:p>
          <a:p>
            <a:pPr>
              <a:lnSpc>
                <a:spcPct val="120000"/>
              </a:lnSpc>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CA has developed an </a:t>
            </a:r>
            <a:r>
              <a:rPr lang="en-GB" sz="5600" dirty="0">
                <a:hlinkClick r:id="rId4"/>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5"/>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crisis is having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a:t>Impact on disabled people</a:t>
            </a:r>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85000" lnSpcReduction="20000"/>
          </a:bodyPr>
          <a:lstStyle/>
          <a:p>
            <a:pPr marL="0" indent="0">
              <a:lnSpc>
                <a:spcPct val="120000"/>
              </a:lnSpc>
              <a:buNone/>
            </a:pPr>
            <a:r>
              <a:rPr lang="en-GB" sz="1600" b="1" dirty="0"/>
              <a:t>Key points</a:t>
            </a:r>
          </a:p>
          <a:p>
            <a:pPr>
              <a:lnSpc>
                <a:spcPct val="120000"/>
              </a:lnSpc>
            </a:pPr>
            <a:r>
              <a:rPr lang="en-GB" sz="1200" dirty="0">
                <a:hlinkClick r:id="rId2"/>
              </a:rPr>
              <a:t>Research suggests</a:t>
            </a:r>
            <a:r>
              <a:rPr lang="en-GB" sz="1200" dirty="0"/>
              <a:t> that disabled people have been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a:t>
            </a:r>
          </a:p>
          <a:p>
            <a:pPr>
              <a:lnSpc>
                <a:spcPct val="120000"/>
              </a:lnSpc>
            </a:pPr>
            <a:r>
              <a:rPr lang="en-GB" sz="1200" dirty="0"/>
              <a:t>Research undertaken by the Glasgow Centre for Population Health has found that the crisis has crisis has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200" dirty="0"/>
              <a:t>An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200" dirty="0">
                <a:hlinkClick r:id="rId3"/>
              </a:rPr>
              <a:t>House of Commons Library</a:t>
            </a:r>
            <a:r>
              <a:rPr lang="en-GB" sz="1200" dirty="0"/>
              <a:t>)</a:t>
            </a:r>
          </a:p>
          <a:p>
            <a:pPr>
              <a:lnSpc>
                <a:spcPct val="120000"/>
              </a:lnSpc>
            </a:pPr>
            <a:r>
              <a:rPr lang="en-GB" sz="1200" dirty="0">
                <a:hlinkClick r:id="rId4"/>
              </a:rPr>
              <a:t>According to the Joseph Rowntree Foundation</a:t>
            </a:r>
            <a:r>
              <a:rPr lang="en-GB" sz="1200" dirty="0"/>
              <a:t>, even before the cost-of-living crisis, disabled people faced a higher risk of poverty and had done so for at least the past 20 years, driven partly by the additional costs associated with disability and ill-health, and partly by the barriers to work that disabled people face. In 2024 JRF found that the poverty rate for disabled people was 31%, 12 percentage points higher than the rate for people who were not disabled. Nearly half of all people who were disabled and living in poverty had a long-term, limiting mental condition – around 2.3 million people.</a:t>
            </a:r>
          </a:p>
          <a:p>
            <a:pPr>
              <a:lnSpc>
                <a:spcPct val="120000"/>
              </a:lnSpc>
            </a:pPr>
            <a:r>
              <a:rPr lang="en-GB" sz="1200" dirty="0">
                <a:hlinkClick r:id="rId5"/>
              </a:rPr>
              <a:t>According to Citizens Advice</a:t>
            </a:r>
            <a:r>
              <a:rPr lang="en-GB" sz="1200" dirty="0"/>
              <a:t> in February 2024, 1 in 10 households containing a disabled person in Britain were in a negative budget compared to 1 in 15 of all households. </a:t>
            </a:r>
          </a:p>
          <a:p>
            <a:pPr>
              <a:lnSpc>
                <a:spcPct val="120000"/>
              </a:lnSpc>
            </a:pPr>
            <a:r>
              <a:rPr lang="en-US" sz="1200" dirty="0">
                <a:solidFill>
                  <a:srgbClr val="282E2B"/>
                </a:solidFill>
                <a:cs typeface="Arial" panose="020B0604020202020204" pitchFamily="34" charset="0"/>
                <a:hlinkClick r:id="rId6"/>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200" dirty="0"/>
              <a:t>In March 2025 the </a:t>
            </a:r>
            <a:r>
              <a:rPr lang="en-GB" sz="1200" dirty="0">
                <a:hlinkClick r:id="rId7"/>
              </a:rPr>
              <a:t>IFS reported</a:t>
            </a:r>
            <a:r>
              <a:rPr lang="en-GB" sz="12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200" dirty="0">
                <a:hlinkClick r:id="rId8"/>
              </a:rPr>
              <a:t>IFS report </a:t>
            </a:r>
            <a:r>
              <a:rPr lang="en-GB" sz="1200" dirty="0"/>
              <a:t>found a link between a rise nationally in the numbers of people claiming disability-related benefits and cuts to other types of benefit.</a:t>
            </a:r>
          </a:p>
          <a:p>
            <a:pPr>
              <a:lnSpc>
                <a:spcPct val="120000"/>
              </a:lnSpc>
            </a:pPr>
            <a:r>
              <a:rPr lang="en-GB" sz="12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200" dirty="0">
                <a:hlinkClick r:id="rId9"/>
              </a:rPr>
              <a:t>Department for Work &amp; Pensions</a:t>
            </a:r>
            <a:r>
              <a:rPr lang="en-GB" sz="1200" dirty="0"/>
              <a:t>).  The effects of some of these measures on the living standards of disabled people has yet to be fully established but many disability charities have already raised concerns </a:t>
            </a:r>
            <a:r>
              <a:rPr lang="en-GB" sz="1200" dirty="0">
                <a:hlinkClick r:id="rId10"/>
              </a:rPr>
              <a:t>(Disability Rights UK</a:t>
            </a:r>
            <a:r>
              <a:rPr lang="en-GB" sz="1200" dirty="0"/>
              <a:t>)</a:t>
            </a:r>
          </a:p>
          <a:p>
            <a:pPr>
              <a:lnSpc>
                <a:spcPct val="120000"/>
              </a:lnSpc>
            </a:pPr>
            <a:r>
              <a:rPr lang="en-GB" sz="12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200" dirty="0"/>
              <a:t>In Herefordshire, in October 2025 there were 10,336 people entitled to </a:t>
            </a:r>
            <a:r>
              <a:rPr lang="en-GB" sz="1200" dirty="0">
                <a:hlinkClick r:id="rId11"/>
              </a:rPr>
              <a:t>Personal Independence Payment</a:t>
            </a:r>
            <a:r>
              <a:rPr lang="en-GB" sz="1200" dirty="0"/>
              <a:t> (PIP)*, up from 6,224 in January 2020 (+66%), of whom 3,821 (37%) had some form of psychiatric disorder and are likely especially vulnerable to the cost-of-living-related mental health risks described by the research. In May 2025, a further 3,152 people were entitled to </a:t>
            </a:r>
            <a:r>
              <a:rPr lang="en-GB" sz="1200" dirty="0">
                <a:hlinkClick r:id="rId12"/>
              </a:rPr>
              <a:t>Disability Living Allowance </a:t>
            </a:r>
            <a:r>
              <a:rPr lang="en-GB" sz="1200" dirty="0"/>
              <a:t>and 6,174 people over state pension age were entitled to </a:t>
            </a:r>
            <a:r>
              <a:rPr lang="en-GB" sz="1200" dirty="0">
                <a:hlinkClick r:id="rId13"/>
              </a:rPr>
              <a:t>Attendance Allowance</a:t>
            </a:r>
            <a:r>
              <a:rPr lang="en-GB" sz="1200" dirty="0"/>
              <a:t>.</a:t>
            </a:r>
          </a:p>
          <a:p>
            <a:pPr>
              <a:lnSpc>
                <a:spcPct val="120000"/>
              </a:lnSpc>
            </a:pPr>
            <a:r>
              <a:rPr lang="en-GB" sz="1200" dirty="0"/>
              <a:t>In 2023-24, in Herefordshire as in many other areas of the country, PIP was the most common type of benefit issue Citizens Advice helped clients with.</a:t>
            </a:r>
          </a:p>
          <a:p>
            <a:pPr>
              <a:lnSpc>
                <a:spcPct val="120000"/>
              </a:lnSpc>
            </a:pPr>
            <a:r>
              <a:rPr lang="en-GB" sz="12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4"/>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2" y="546267"/>
            <a:ext cx="7459337" cy="5191594"/>
          </a:xfrm>
          <a:solidFill>
            <a:schemeClr val="bg1"/>
          </a:solidFill>
          <a:ln w="38100">
            <a:solidFill>
              <a:srgbClr val="FFC000"/>
            </a:solidFill>
          </a:ln>
        </p:spPr>
        <p:txBody>
          <a:bodyPr>
            <a:noAutofit/>
          </a:bodyPr>
          <a:lstStyle/>
          <a:p>
            <a:pPr>
              <a:lnSpc>
                <a:spcPct val="110000"/>
              </a:lnSpc>
            </a:pPr>
            <a:r>
              <a:rPr lang="en-GB" sz="1200" dirty="0">
                <a:hlinkClick r:id="rId2"/>
              </a:rPr>
              <a:t>IFS reports </a:t>
            </a:r>
            <a:r>
              <a:rPr lang="en-GB" sz="1200" dirty="0"/>
              <a:t>that material deprivation rose substantially between 2019–20 and 2022–23, as more households reported being unable to afford all sorts of essentials.</a:t>
            </a:r>
          </a:p>
          <a:p>
            <a:pPr>
              <a:lnSpc>
                <a:spcPct val="110000"/>
              </a:lnSpc>
            </a:pPr>
            <a:r>
              <a:rPr lang="en-GB" sz="1200" dirty="0"/>
              <a:t>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7209676"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400" dirty="0"/>
              <a:t>Low income is often used as a proxy for poverty but they are not quite the same thing.  Whether someone is in poverty or not is also determined by their fixed costs (see Full Fact - </a:t>
            </a:r>
            <a:r>
              <a:rPr lang="en-GB" sz="1400" dirty="0">
                <a:hlinkClick r:id="rId2"/>
              </a:rPr>
              <a:t>Poverty in the UK: a guide to the facts and figures.)</a:t>
            </a:r>
            <a:r>
              <a:rPr lang="en-GB" sz="1400" dirty="0"/>
              <a:t>.  </a:t>
            </a:r>
            <a:r>
              <a:rPr lang="en-GB" sz="1400" dirty="0">
                <a:hlinkClick r:id="rId3"/>
              </a:rPr>
              <a:t>According to the Department for Work and Pensions</a:t>
            </a:r>
            <a:r>
              <a:rPr lang="en-GB" sz="14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In July 2025, the </a:t>
            </a:r>
            <a:r>
              <a:rPr lang="en-GB" sz="1400" dirty="0">
                <a:hlinkClick r:id="rId4"/>
              </a:rPr>
              <a:t>Joseph Rowntree Foundation reported</a:t>
            </a:r>
            <a:r>
              <a:rPr lang="en-GB" sz="1400" dirty="0"/>
              <a:t> that nationally of low-income families with 3 or more children, almost 9 in 10 were going without the essentials, and the number of families in arrears or holding a loan for essentials was the highest since they began tracking. In the 6 months to May 2025, 7.1 million low-income households (60%) were going without essentials. </a:t>
            </a:r>
          </a:p>
          <a:p>
            <a:pPr>
              <a:lnSpc>
                <a:spcPct val="120000"/>
              </a:lnSpc>
            </a:pPr>
            <a:r>
              <a:rPr lang="en-GB" sz="1400" dirty="0"/>
              <a:t>In 2023-24, 21.3% of children under 16 in Herefordshire (6,423 children) were living in </a:t>
            </a:r>
            <a:r>
              <a:rPr lang="en-GB" sz="1400" i="1" dirty="0"/>
              <a:t>relative</a:t>
            </a:r>
            <a:r>
              <a:rPr lang="en-GB" sz="1400" dirty="0"/>
              <a:t> low-income families; a lower proportion to England (22.1%) and the West Midlands as a whole (29.2%). However, this proportion has increased from 19.8% in 2022-23.</a:t>
            </a:r>
          </a:p>
          <a:p>
            <a:pPr>
              <a:lnSpc>
                <a:spcPct val="120000"/>
              </a:lnSpc>
            </a:pPr>
            <a:r>
              <a:rPr lang="en-GB" sz="1400" dirty="0"/>
              <a:t>18.1% of children (5,448 children) were living in </a:t>
            </a:r>
            <a:r>
              <a:rPr lang="en-GB" sz="1400" i="1" dirty="0"/>
              <a:t>absolute</a:t>
            </a:r>
            <a:r>
              <a:rPr lang="en-GB" sz="14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7377182" y="1004397"/>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7377182" y="1694796"/>
            <a:ext cx="4773938" cy="2515300"/>
          </a:xfrm>
          <a:prstGeom prst="rect">
            <a:avLst/>
          </a:prstGeom>
          <a:ln>
            <a:solidFill>
              <a:schemeClr val="tx1"/>
            </a:solidFill>
          </a:ln>
        </p:spPr>
      </p:pic>
      <p:sp>
        <p:nvSpPr>
          <p:cNvPr id="3" name="TextBox 2"/>
          <p:cNvSpPr txBox="1"/>
          <p:nvPr/>
        </p:nvSpPr>
        <p:spPr>
          <a:xfrm>
            <a:off x="9187681" y="4316680"/>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75945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According to </a:t>
            </a:r>
            <a:r>
              <a:rPr lang="en-GB" sz="4800" dirty="0">
                <a:hlinkClick r:id="rId3"/>
              </a:rPr>
              <a:t>recent research by the Resolution Foundation</a:t>
            </a:r>
            <a:r>
              <a:rPr lang="en-GB" sz="48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4800" dirty="0"/>
              <a:t>The Joseph Rowntree Foundation’s 2025 </a:t>
            </a:r>
            <a:r>
              <a:rPr lang="en-GB" sz="4800" dirty="0">
                <a:hlinkClick r:id="rId4"/>
              </a:rPr>
              <a:t>UK poverty report </a:t>
            </a:r>
            <a:r>
              <a:rPr lang="en-GB" sz="4800" dirty="0"/>
              <a:t>found more than 1 in 5 people in the UK (21%) were in poverty in 2022/23 – 14.3 million people. Of these, 8.1 million were working-age adults, 4.3 million were children and 1.9 million were pensioners. Around 2 in every 10 adults are in poverty in the UK, with about 3 in every 10 children being in poverty. The picture compared to 2021/22 is one of stability: child poverty rose slightly, pensioner poverty fell slightly, and working-age adult poverty stayed the same. Poverty for all three groups has returned to around pre-pandemic levels, rising after average incomes recovered after the pandemic, at the same time as a range of temporary coronavirus-related support was withdrawn. The poorest families – those living in very deep poverty – had an average income that was 57% below the poverty line, with this gap increasing by almost two-thirds over the past 25 years.</a:t>
            </a:r>
          </a:p>
          <a:p>
            <a:pPr marL="285750" indent="-285750">
              <a:lnSpc>
                <a:spcPct val="120000"/>
              </a:lnSpc>
              <a:buFont typeface="Arial" panose="020B0604020202020204" pitchFamily="34" charset="0"/>
              <a:buChar char="•"/>
            </a:pPr>
            <a:r>
              <a:rPr lang="en-GB" sz="4800" dirty="0"/>
              <a:t>JRF found that poverty rates are higher amongst certain groups including people in the social rented and private rented sectors, workless households, people claiming income-related benefits, and households including a disabled person or an informal carer.  In addition, larger families (3 or more children) and certain minority ethnic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4800" dirty="0"/>
              <a:t>When housing costs are factored in, poverty rates in the UK are actually much higher than suggested by income measures alone.</a:t>
            </a:r>
            <a:r>
              <a:rPr lang="en-GB" sz="4800" dirty="0">
                <a:hlinkClick r:id="rId5"/>
              </a:rPr>
              <a:t> </a:t>
            </a:r>
            <a:r>
              <a:rPr lang="en-GB" sz="4800" dirty="0">
                <a:hlinkClick r:id="rId6"/>
              </a:rPr>
              <a:t>Data published by End Child Poverty</a:t>
            </a:r>
            <a:r>
              <a:rPr lang="en-GB" sz="4800" dirty="0">
                <a:hlinkClick r:id="rId5"/>
              </a:rPr>
              <a:t> </a:t>
            </a:r>
            <a:r>
              <a:rPr lang="en-GB" sz="48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6"/>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 </a:t>
            </a:r>
            <a:r>
              <a:rPr lang="en-GB" sz="1100" dirty="0"/>
              <a:t>that in the three months to November 2025, compared with the three months to August 2025, real GDP grew by 0.1%, after showing no growth in the three months to October and 0.1% in the three months to September 2025.  </a:t>
            </a:r>
          </a:p>
          <a:p>
            <a:pPr marL="285750" indent="-285750">
              <a:lnSpc>
                <a:spcPct val="120000"/>
              </a:lnSpc>
              <a:buFont typeface="Arial" panose="020B0604020202020204" pitchFamily="34" charset="0"/>
              <a:buChar char="•"/>
            </a:pPr>
            <a:r>
              <a:rPr lang="en-GB" sz="1100" dirty="0"/>
              <a:t>Latest data show that in 2023, Herefordshire’s GDP at current prices was £5,645 million.  Adjusting for inflation (chained volume measure), this represented a fall of 0.1 1.3% from the previous year compared to growth of 4.7 % the year before.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as a result of the pandemic but has now recovered to its largest recorded level.  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8138160" y="3415272"/>
            <a:ext cx="400010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Age UK - </a:t>
            </a:r>
            <a:r>
              <a:rPr lang="en-GB" sz="1400" dirty="0">
                <a:hlinkClick r:id="rId4"/>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5"/>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6"/>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7"/>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8"/>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9"/>
              </a:rPr>
              <a:t>UK Economic and Real Estate Briefing – December 2025 </a:t>
            </a:r>
            <a:r>
              <a:rPr lang="en-GB" sz="1400" dirty="0"/>
              <a:t>(report)</a:t>
            </a:r>
          </a:p>
          <a:p>
            <a:pPr marL="0" indent="0">
              <a:lnSpc>
                <a:spcPct val="120000"/>
              </a:lnSpc>
              <a:buNone/>
            </a:pPr>
            <a:r>
              <a:rPr lang="en-GB" sz="1400" dirty="0"/>
              <a:t>British Association for Counselling and Psychotherapy (BACP) - </a:t>
            </a:r>
            <a:r>
              <a:rPr lang="en-GB" sz="1400" dirty="0">
                <a:hlinkClick r:id="rId10"/>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1"/>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12"/>
              </a:rPr>
              <a:t>State of Child Poverty 2024 </a:t>
            </a:r>
            <a:r>
              <a:rPr lang="en-GB" sz="1400" dirty="0"/>
              <a:t>(report)</a:t>
            </a:r>
          </a:p>
          <a:p>
            <a:pPr marL="0" indent="0">
              <a:lnSpc>
                <a:spcPct val="120000"/>
              </a:lnSpc>
              <a:buNone/>
            </a:pPr>
            <a:r>
              <a:rPr lang="en-GB" sz="1400" dirty="0"/>
              <a:t>Buttle UK </a:t>
            </a:r>
            <a:r>
              <a:rPr lang="en-GB" sz="1400" dirty="0">
                <a:hlinkClick r:id="rId13"/>
              </a:rPr>
              <a:t>- Growing Up in Poverty: Exploring the Education Gap</a:t>
            </a:r>
            <a:r>
              <a:rPr lang="en-GB" sz="1400" dirty="0"/>
              <a:t> (report)</a:t>
            </a:r>
          </a:p>
          <a:p>
            <a:pPr marL="0" indent="0">
              <a:lnSpc>
                <a:spcPct val="120000"/>
              </a:lnSpc>
              <a:buNone/>
            </a:pPr>
            <a:r>
              <a:rPr lang="en-GB" sz="1400" dirty="0"/>
              <a:t>Cambridge Centre for Housing and Planning Research – </a:t>
            </a:r>
            <a:r>
              <a:rPr lang="en-GB" sz="1400" dirty="0">
                <a:hlinkClick r:id="rId14"/>
              </a:rPr>
              <a:t>Digital exclusion and the cost of living crisis </a:t>
            </a:r>
            <a:r>
              <a:rPr lang="en-GB" sz="1400" dirty="0"/>
              <a:t>(report)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Carers UK - </a:t>
            </a:r>
            <a:r>
              <a:rPr lang="en-GB" sz="1400" dirty="0">
                <a:hlinkClick r:id="rId2"/>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3"/>
              </a:rPr>
              <a:t>The State of Ageing 2025 </a:t>
            </a:r>
            <a:r>
              <a:rPr lang="en-GB" sz="1400" dirty="0"/>
              <a:t>(report)</a:t>
            </a:r>
          </a:p>
          <a:p>
            <a:pPr marL="0" indent="0">
              <a:lnSpc>
                <a:spcPct val="120000"/>
              </a:lnSpc>
              <a:buNone/>
            </a:pPr>
            <a:r>
              <a:rPr lang="en-GB" sz="1400" dirty="0"/>
              <a:t>Centre for Cities – </a:t>
            </a:r>
            <a:r>
              <a:rPr lang="en-GB" sz="1400" dirty="0">
                <a:hlinkClick r:id="rId4"/>
              </a:rPr>
              <a:t>Cost-of-Living tracker</a:t>
            </a:r>
            <a:endParaRPr lang="en-GB" sz="1400" dirty="0"/>
          </a:p>
          <a:p>
            <a:pPr marL="0" indent="0">
              <a:lnSpc>
                <a:spcPct val="120000"/>
              </a:lnSpc>
              <a:buNone/>
            </a:pPr>
            <a:r>
              <a:rPr lang="en-GB" sz="1400" dirty="0"/>
              <a:t>Centre for Cities - </a:t>
            </a:r>
            <a:r>
              <a:rPr lang="en-GB" sz="1400" dirty="0">
                <a:hlinkClick r:id="rId5"/>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6"/>
              </a:rPr>
              <a:t>Mission accepted:  How the new Government can revive growth </a:t>
            </a:r>
            <a:r>
              <a:rPr lang="en-GB" sz="1400" dirty="0"/>
              <a:t>(research briefing)</a:t>
            </a:r>
          </a:p>
          <a:p>
            <a:pPr marL="0" indent="0">
              <a:lnSpc>
                <a:spcPct val="120000"/>
              </a:lnSpc>
              <a:buNone/>
            </a:pPr>
            <a:r>
              <a:rPr lang="en-GB" sz="1400" dirty="0"/>
              <a:t>Centre for Cities - </a:t>
            </a:r>
            <a:r>
              <a:rPr lang="en-GB" sz="1400" dirty="0">
                <a:hlinkClick r:id="rId7"/>
              </a:rPr>
              <a:t>Why growth remains the only lasting answer to the cost of living </a:t>
            </a:r>
            <a:r>
              <a:rPr lang="en-GB" sz="1400" dirty="0"/>
              <a:t>(blog)</a:t>
            </a:r>
          </a:p>
          <a:p>
            <a:pPr marL="0" indent="0">
              <a:lnSpc>
                <a:spcPct val="120000"/>
              </a:lnSpc>
              <a:buNone/>
            </a:pPr>
            <a:r>
              <a:rPr lang="en-GB" sz="1400" dirty="0"/>
              <a:t>Centre for Economic Performance - </a:t>
            </a:r>
            <a:r>
              <a:rPr lang="en-GB" sz="1400" dirty="0">
                <a:hlinkClick r:id="rId8"/>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9"/>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10"/>
              </a:rPr>
              <a:t>UK economic outlook </a:t>
            </a:r>
            <a:r>
              <a:rPr lang="en-GB" sz="1400" dirty="0"/>
              <a:t>(report) </a:t>
            </a:r>
          </a:p>
          <a:p>
            <a:pPr marL="0" indent="0">
              <a:lnSpc>
                <a:spcPct val="120000"/>
              </a:lnSpc>
              <a:buNone/>
            </a:pPr>
            <a:r>
              <a:rPr lang="en-GB" sz="1400" dirty="0"/>
              <a:t>Centre for Social Justice (CSJ) - </a:t>
            </a:r>
            <a:r>
              <a:rPr lang="en-GB" sz="1400" dirty="0">
                <a:hlinkClick r:id="rId11"/>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2"/>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13"/>
              </a:rPr>
              <a:t>Thriving Places Index:  Herefordshire</a:t>
            </a:r>
            <a:endParaRPr lang="en-GB" sz="1400" dirty="0"/>
          </a:p>
          <a:p>
            <a:pPr marL="0" indent="0">
              <a:lnSpc>
                <a:spcPct val="120000"/>
              </a:lnSpc>
              <a:buNone/>
            </a:pPr>
            <a:r>
              <a:rPr lang="en-GB" sz="1400" dirty="0"/>
              <a:t>Centre for Young Lives – </a:t>
            </a:r>
            <a:r>
              <a:rPr lang="en-GB" sz="1400" dirty="0">
                <a:hlinkClick r:id="rId14"/>
              </a:rPr>
              <a:t>State of the Nation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5055852"/>
          </a:xfrm>
          <a:solidFill>
            <a:schemeClr val="bg1"/>
          </a:solidFill>
        </p:spPr>
        <p:txBody>
          <a:bodyPr numCol="1">
            <a:noAutofit/>
          </a:bodyPr>
          <a:lstStyle/>
          <a:p>
            <a:pPr marL="0" indent="0">
              <a:lnSpc>
                <a:spcPct val="120000"/>
              </a:lnSpc>
              <a:buNone/>
            </a:pPr>
            <a:r>
              <a:rPr lang="en-GB" sz="1400" dirty="0"/>
              <a:t>The Chartered Institute of Personnel and Development (CIPD) – </a:t>
            </a:r>
            <a:r>
              <a:rPr lang="en-GB" sz="1400" dirty="0">
                <a:hlinkClick r:id="rId2"/>
              </a:rPr>
              <a:t>Labour Market Outlook</a:t>
            </a:r>
            <a:r>
              <a:rPr lang="en-GB" sz="1400" dirty="0"/>
              <a:t> (report)</a:t>
            </a:r>
          </a:p>
          <a:p>
            <a:pPr marL="0" indent="0">
              <a:lnSpc>
                <a:spcPct val="120000"/>
              </a:lnSpc>
              <a:buNone/>
            </a:pPr>
            <a:r>
              <a:rPr lang="en-GB" sz="1400" dirty="0"/>
              <a:t>Child Poverty Action Group - </a:t>
            </a:r>
            <a:r>
              <a:rPr lang="en-GB" sz="1400" dirty="0">
                <a:hlinkClick r:id="rId3"/>
              </a:rPr>
              <a:t>The Cost of a Child in 2025 </a:t>
            </a:r>
            <a:r>
              <a:rPr lang="en-GB" sz="1400" dirty="0"/>
              <a:t>(report)</a:t>
            </a:r>
          </a:p>
          <a:p>
            <a:pPr marL="0" indent="0">
              <a:lnSpc>
                <a:spcPct val="120000"/>
              </a:lnSpc>
              <a:buNone/>
            </a:pPr>
            <a:r>
              <a:rPr lang="en-GB" sz="1400" dirty="0"/>
              <a:t>Child Poverty Action Group - </a:t>
            </a:r>
            <a:r>
              <a:rPr lang="en-GB" sz="1400" dirty="0">
                <a:hlinkClick r:id="rId4"/>
              </a:rPr>
              <a:t>Poverty: facts and figures</a:t>
            </a:r>
            <a:endParaRPr lang="en-GB" sz="1400" dirty="0"/>
          </a:p>
          <a:p>
            <a:pPr marL="0" indent="0">
              <a:lnSpc>
                <a:spcPct val="120000"/>
              </a:lnSpc>
              <a:buNone/>
            </a:pPr>
            <a:r>
              <a:rPr lang="en-GB" sz="1400" dirty="0"/>
              <a:t>Childhood Trust – </a:t>
            </a:r>
            <a:r>
              <a:rPr lang="en-GB" sz="1400" dirty="0">
                <a:hlinkClick r:id="rId5"/>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6"/>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7"/>
              </a:rPr>
              <a:t>Client report 2025: No time to lose </a:t>
            </a:r>
            <a:r>
              <a:rPr lang="en-GB" sz="1400" dirty="0"/>
              <a:t>(report)</a:t>
            </a:r>
          </a:p>
          <a:p>
            <a:pPr marL="0" indent="0">
              <a:lnSpc>
                <a:spcPct val="120000"/>
              </a:lnSpc>
              <a:buNone/>
            </a:pPr>
            <a:r>
              <a:rPr lang="en-GB" sz="1400" dirty="0"/>
              <a:t>Citizens Advice – </a:t>
            </a:r>
            <a:r>
              <a:rPr lang="en-GB" sz="1400" dirty="0">
                <a:hlinkClick r:id="rId8"/>
              </a:rPr>
              <a:t>Cost-of-Living data dashboard</a:t>
            </a:r>
            <a:endParaRPr lang="en-GB" sz="1400" dirty="0"/>
          </a:p>
          <a:p>
            <a:pPr marL="0" indent="0">
              <a:lnSpc>
                <a:spcPct val="120000"/>
              </a:lnSpc>
              <a:buNone/>
            </a:pPr>
            <a:r>
              <a:rPr lang="en-GB" sz="1400" dirty="0"/>
              <a:t>Citizens Advice - </a:t>
            </a:r>
            <a:r>
              <a:rPr lang="en-GB" sz="1400" dirty="0">
                <a:hlinkClick r:id="rId9"/>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10"/>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11"/>
              </a:rPr>
              <a:t>The National Red Index 2025</a:t>
            </a:r>
            <a:r>
              <a:rPr lang="en-GB" sz="1400" dirty="0"/>
              <a:t> (report)</a:t>
            </a:r>
          </a:p>
          <a:p>
            <a:pPr marL="0" indent="0">
              <a:lnSpc>
                <a:spcPct val="120000"/>
              </a:lnSpc>
              <a:buNone/>
            </a:pPr>
            <a:r>
              <a:rPr lang="en-GB" sz="1400" dirty="0"/>
              <a:t>Climate Change Committee - </a:t>
            </a:r>
            <a:r>
              <a:rPr lang="en-GB" sz="1400" dirty="0">
                <a:hlinkClick r:id="rId12"/>
              </a:rPr>
              <a:t>Progress in adapting to climate change: 2025 report to Parliament </a:t>
            </a:r>
            <a:r>
              <a:rPr lang="en-GB" sz="1400" dirty="0"/>
              <a:t>(report)</a:t>
            </a:r>
          </a:p>
          <a:p>
            <a:pPr marL="0" indent="0">
              <a:lnSpc>
                <a:spcPct val="120000"/>
              </a:lnSpc>
              <a:buNone/>
            </a:pPr>
            <a:r>
              <a:rPr lang="en-GB" sz="1400" dirty="0"/>
              <a:t>Demos / Co-Operative Group Ltd – </a:t>
            </a:r>
            <a:r>
              <a:rPr lang="en-GB" sz="1400" dirty="0">
                <a:hlinkClick r:id="rId13"/>
              </a:rPr>
              <a:t>The Opportunity Effect: How social mobility can help drive business and the economy forward </a:t>
            </a:r>
            <a:r>
              <a:rPr lang="en-GB" sz="1400" dirty="0"/>
              <a:t>(report)</a:t>
            </a:r>
          </a:p>
          <a:p>
            <a:pPr marL="0" indent="0">
              <a:lnSpc>
                <a:spcPct val="120000"/>
              </a:lnSpc>
              <a:buNone/>
            </a:pPr>
            <a:r>
              <a:rPr lang="en-GB" sz="1400" dirty="0"/>
              <a:t>Department for Energy Security and Net Zero - </a:t>
            </a:r>
            <a:r>
              <a:rPr lang="en-GB" sz="1400" dirty="0">
                <a:hlinkClick r:id="rId14"/>
              </a:rPr>
              <a:t>Annual fuel poverty statistics report: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7"/>
            <a:ext cx="11622329" cy="5171635"/>
          </a:xfrm>
          <a:solidFill>
            <a:schemeClr val="bg1"/>
          </a:solidFill>
        </p:spPr>
        <p:txBody>
          <a:bodyPr numCol="1">
            <a:noAutofit/>
          </a:bodyPr>
          <a:lstStyle/>
          <a:p>
            <a:pPr marL="0" indent="0">
              <a:lnSpc>
                <a:spcPct val="120000"/>
              </a:lnSpc>
              <a:buNone/>
            </a:pPr>
            <a:r>
              <a:rPr lang="en-GB" sz="1400" dirty="0"/>
              <a:t>Department for the Environment, Food and Rural Affairs - </a:t>
            </a:r>
            <a:r>
              <a:rPr lang="en-GB" sz="1400" dirty="0">
                <a:hlinkClick r:id="rId2"/>
              </a:rPr>
              <a:t>United Kingdom Food Security Report 2024: Theme 4: Food Security at Household Level</a:t>
            </a:r>
            <a:r>
              <a:rPr lang="en-GB" sz="1400" dirty="0"/>
              <a:t> (report)</a:t>
            </a:r>
          </a:p>
          <a:p>
            <a:pPr marL="0" indent="0">
              <a:lnSpc>
                <a:spcPct val="120000"/>
              </a:lnSpc>
              <a:buNone/>
            </a:pPr>
            <a:r>
              <a:rPr lang="en-GB" sz="1400" dirty="0"/>
              <a:t>Department for Work and Pensions - </a:t>
            </a:r>
            <a:r>
              <a:rPr lang="en-GB" sz="1400" dirty="0">
                <a:hlinkClick r:id="rId3"/>
              </a:rPr>
              <a:t>Problem drug users’  experiences of employment and the benefit system</a:t>
            </a:r>
            <a:r>
              <a:rPr lang="en-GB" sz="1400" dirty="0"/>
              <a:t> (report)</a:t>
            </a:r>
          </a:p>
          <a:p>
            <a:pPr marL="0" indent="0">
              <a:lnSpc>
                <a:spcPct val="120000"/>
              </a:lnSpc>
              <a:buNone/>
            </a:pPr>
            <a:r>
              <a:rPr lang="en-GB" sz="1400" dirty="0"/>
              <a:t>Education Policy Institute - </a:t>
            </a:r>
            <a:r>
              <a:rPr lang="en-GB" sz="1400" dirty="0">
                <a:hlinkClick r:id="rId4"/>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5"/>
              </a:rPr>
              <a:t>Local child poverty statistics </a:t>
            </a:r>
            <a:r>
              <a:rPr lang="en-GB" sz="1400" dirty="0"/>
              <a:t>(report and data tables)</a:t>
            </a:r>
          </a:p>
          <a:p>
            <a:pPr marL="0" indent="0">
              <a:lnSpc>
                <a:spcPct val="120000"/>
              </a:lnSpc>
              <a:buNone/>
            </a:pPr>
            <a:r>
              <a:rPr lang="en-GB" sz="1400" dirty="0"/>
              <a:t>End Furniture Poverty - </a:t>
            </a:r>
            <a:r>
              <a:rPr lang="en-GB" sz="1400" dirty="0">
                <a:hlinkClick r:id="rId6"/>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7"/>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8"/>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9"/>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10"/>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11"/>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12"/>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13"/>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14"/>
              </a:rPr>
              <a:t>Food insecurity and inequalities experienced by disabled people</a:t>
            </a:r>
            <a:r>
              <a:rPr lang="en-GB" sz="1400" dirty="0"/>
              <a:t> (report)</a:t>
            </a:r>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The Food Foundation – </a:t>
            </a:r>
            <a:r>
              <a:rPr lang="en-GB" sz="1400" dirty="0">
                <a:hlinkClick r:id="rId3"/>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4"/>
              </a:rPr>
              <a:t>Food insecurity tracking </a:t>
            </a:r>
            <a:r>
              <a:rPr lang="en-GB" sz="1400" dirty="0"/>
              <a:t>(survey dashboards)</a:t>
            </a:r>
          </a:p>
          <a:p>
            <a:pPr marL="0" indent="0">
              <a:lnSpc>
                <a:spcPct val="120000"/>
              </a:lnSpc>
              <a:buNone/>
            </a:pPr>
            <a:r>
              <a:rPr lang="en-GB" sz="1400" dirty="0"/>
              <a:t>Food Standards Agency - </a:t>
            </a:r>
            <a:r>
              <a:rPr lang="en-GB" sz="1400" dirty="0">
                <a:hlinkClick r:id="rId5"/>
              </a:rPr>
              <a:t>Consumer Insights Tracker </a:t>
            </a:r>
            <a:r>
              <a:rPr lang="en-GB" sz="1400" dirty="0"/>
              <a:t>(reports)</a:t>
            </a:r>
          </a:p>
          <a:p>
            <a:pPr marL="0" indent="0">
              <a:lnSpc>
                <a:spcPct val="120000"/>
              </a:lnSpc>
              <a:buNone/>
            </a:pPr>
            <a:r>
              <a:rPr lang="en-GB" sz="1400" dirty="0"/>
              <a:t>Gambling Commission - </a:t>
            </a:r>
            <a:r>
              <a:rPr lang="en-GB" sz="1400" dirty="0">
                <a:hlinkClick r:id="rId6"/>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7"/>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8"/>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9"/>
              </a:rPr>
              <a:t>Digital Exclusion Risk Index </a:t>
            </a:r>
            <a:r>
              <a:rPr lang="en-GB" sz="1400" dirty="0"/>
              <a:t>(interactive tool)</a:t>
            </a:r>
          </a:p>
          <a:p>
            <a:pPr marL="0" indent="0">
              <a:lnSpc>
                <a:spcPct val="120000"/>
              </a:lnSpc>
              <a:buNone/>
            </a:pPr>
            <a:r>
              <a:rPr lang="en-GB" sz="1400" dirty="0"/>
              <a:t>Hargreaves Lansdown – </a:t>
            </a:r>
            <a:r>
              <a:rPr lang="en-GB" sz="1400" dirty="0">
                <a:hlinkClick r:id="rId10"/>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11"/>
              </a:rPr>
              <a:t>Health inequalities local authority dashboard</a:t>
            </a:r>
            <a:r>
              <a:rPr lang="en-GB" sz="1400" dirty="0"/>
              <a:t> (interactive tool)</a:t>
            </a:r>
          </a:p>
          <a:p>
            <a:pPr marL="0" indent="0">
              <a:lnSpc>
                <a:spcPct val="120000"/>
              </a:lnSpc>
              <a:buNone/>
            </a:pPr>
            <a:r>
              <a:rPr lang="en-GB" sz="1400" dirty="0"/>
              <a:t>The Health Foundation – </a:t>
            </a:r>
            <a:r>
              <a:rPr lang="en-GB" sz="1400" dirty="0">
                <a:hlinkClick r:id="rId12"/>
              </a:rPr>
              <a:t>Map of child poverty</a:t>
            </a:r>
            <a:r>
              <a:rPr lang="en-GB" sz="1400" dirty="0"/>
              <a:t> (interactive map)</a:t>
            </a:r>
          </a:p>
          <a:p>
            <a:pPr marL="0" indent="0">
              <a:lnSpc>
                <a:spcPct val="120000"/>
              </a:lnSpc>
              <a:buNone/>
            </a:pPr>
            <a:r>
              <a:rPr lang="en-GB" sz="1400" dirty="0"/>
              <a:t>The Health Foundation - </a:t>
            </a:r>
            <a:r>
              <a:rPr lang="en-GB" sz="1400" dirty="0">
                <a:hlinkClick r:id="rId13"/>
              </a:rPr>
              <a:t>Mental health trends among working-age people </a:t>
            </a:r>
            <a:r>
              <a:rPr lang="en-GB" sz="1400" dirty="0"/>
              <a:t>(analysis)</a:t>
            </a:r>
          </a:p>
          <a:p>
            <a:pPr marL="0" indent="0">
              <a:lnSpc>
                <a:spcPct val="120000"/>
              </a:lnSpc>
              <a:buNone/>
            </a:pPr>
            <a:r>
              <a:rPr lang="en-GB" sz="1400" dirty="0"/>
              <a:t>The Health Foundation - </a:t>
            </a:r>
            <a:r>
              <a:rPr lang="en-GB" sz="1400" dirty="0">
                <a:hlinkClick r:id="rId14"/>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15"/>
              </a:rPr>
              <a:t>Tackling mental health inequalities in the UK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The Health Foundation - </a:t>
            </a:r>
            <a:r>
              <a:rPr lang="en-GB" sz="1400" dirty="0">
                <a:hlinkClick r:id="rId2"/>
              </a:rPr>
              <a:t>Unravelling the rise in mental health-related inactivity </a:t>
            </a:r>
            <a:r>
              <a:rPr lang="en-GB" sz="1400" dirty="0"/>
              <a:t>(blog)</a:t>
            </a:r>
          </a:p>
          <a:p>
            <a:pPr marL="0" indent="0">
              <a:lnSpc>
                <a:spcPct val="120000"/>
              </a:lnSpc>
              <a:buNone/>
            </a:pPr>
            <a:r>
              <a:rPr lang="en-GB" sz="1400" dirty="0"/>
              <a:t>HM Land Registry – </a:t>
            </a:r>
            <a:r>
              <a:rPr lang="en-GB" sz="1400" dirty="0">
                <a:hlinkClick r:id="rId3"/>
              </a:rPr>
              <a:t>UK House Price Index reports</a:t>
            </a:r>
            <a:endParaRPr lang="en-GB" sz="1400" dirty="0"/>
          </a:p>
          <a:p>
            <a:pPr marL="0" indent="0">
              <a:lnSpc>
                <a:spcPct val="120000"/>
              </a:lnSpc>
              <a:buNone/>
            </a:pPr>
            <a:r>
              <a:rPr lang="en-GB" sz="1400" dirty="0"/>
              <a:t>House of Commons Library - </a:t>
            </a:r>
            <a:r>
              <a:rPr lang="en-GB" sz="1400" dirty="0">
                <a:hlinkClick r:id="rId4"/>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5"/>
              </a:rPr>
              <a:t>Domestic energy prices </a:t>
            </a:r>
            <a:r>
              <a:rPr lang="en-GB" sz="1400" dirty="0"/>
              <a:t>(research briefing)</a:t>
            </a:r>
          </a:p>
          <a:p>
            <a:pPr marL="0" indent="0">
              <a:lnSpc>
                <a:spcPct val="120000"/>
              </a:lnSpc>
              <a:buNone/>
            </a:pPr>
            <a:r>
              <a:rPr lang="en-GB" sz="1400" dirty="0"/>
              <a:t>House of Commons Library - </a:t>
            </a:r>
            <a:r>
              <a:rPr lang="en-GB" sz="1400" dirty="0">
                <a:hlinkClick r:id="rId6"/>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7"/>
              </a:rPr>
              <a:t>Food banks in the UK </a:t>
            </a:r>
            <a:r>
              <a:rPr lang="en-GB" sz="1400" dirty="0"/>
              <a:t>(research briefing)</a:t>
            </a:r>
          </a:p>
          <a:p>
            <a:pPr marL="0" indent="0">
              <a:lnSpc>
                <a:spcPct val="120000"/>
              </a:lnSpc>
              <a:buNone/>
            </a:pPr>
            <a:r>
              <a:rPr lang="en-GB" sz="1400" dirty="0"/>
              <a:t>House of Commons Library - </a:t>
            </a:r>
            <a:r>
              <a:rPr lang="en-GB" sz="1400" dirty="0">
                <a:hlinkClick r:id="rId8"/>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9"/>
              </a:rPr>
              <a:t>Fuel poverty in the UK </a:t>
            </a:r>
            <a:r>
              <a:rPr lang="en-GB" sz="1400" dirty="0"/>
              <a:t>(research briefing)</a:t>
            </a:r>
          </a:p>
          <a:p>
            <a:pPr marL="0" indent="0">
              <a:lnSpc>
                <a:spcPct val="120000"/>
              </a:lnSpc>
              <a:buNone/>
            </a:pPr>
            <a:r>
              <a:rPr lang="en-GB" sz="1400" dirty="0"/>
              <a:t>House of Commons Library - </a:t>
            </a:r>
            <a:r>
              <a:rPr lang="en-GB" sz="1400" dirty="0">
                <a:hlinkClick r:id="rId10"/>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11"/>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12"/>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13"/>
              </a:rPr>
              <a:t>NEET: Young People Not in Education, Employment or Training</a:t>
            </a:r>
            <a:r>
              <a:rPr lang="en-GB" sz="1400" dirty="0"/>
              <a:t> (research briefing)</a:t>
            </a:r>
          </a:p>
          <a:p>
            <a:pPr marL="0" indent="0">
              <a:lnSpc>
                <a:spcPct val="120000"/>
              </a:lnSpc>
              <a:buNone/>
            </a:pPr>
            <a:r>
              <a:rPr lang="en-GB" sz="1400" dirty="0"/>
              <a:t>House of Commons Library - </a:t>
            </a:r>
            <a:r>
              <a:rPr lang="en-GB" sz="1400" dirty="0">
                <a:hlinkClick r:id="rId14"/>
              </a:rPr>
              <a:t>Poverty in the UK: Statistics</a:t>
            </a:r>
            <a:r>
              <a:rPr lang="en-GB" sz="1400" dirty="0"/>
              <a:t> (research briefing)</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238437"/>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Retail sector in the UK </a:t>
            </a:r>
            <a:r>
              <a:rPr lang="en-GB" sz="1400" dirty="0"/>
              <a:t>(research briefing)</a:t>
            </a:r>
          </a:p>
          <a:p>
            <a:pPr marL="0" indent="0">
              <a:lnSpc>
                <a:spcPct val="120000"/>
              </a:lnSpc>
              <a:buNone/>
            </a:pPr>
            <a:r>
              <a:rPr lang="en-GB" sz="1400" dirty="0"/>
              <a:t>House of Commons Library – </a:t>
            </a:r>
            <a:r>
              <a:rPr lang="en-GB" sz="1400" dirty="0">
                <a:hlinkClick r:id="rId3"/>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4"/>
              </a:rPr>
              <a:t>Which children are most likely to be in poverty in the UK?</a:t>
            </a:r>
            <a:r>
              <a:rPr lang="en-GB" sz="1400" dirty="0"/>
              <a:t> (insight)</a:t>
            </a:r>
          </a:p>
          <a:p>
            <a:pPr marL="0" indent="0">
              <a:lnSpc>
                <a:spcPct val="120000"/>
              </a:lnSpc>
              <a:buNone/>
            </a:pPr>
            <a:r>
              <a:rPr lang="en-GB" sz="1400" dirty="0"/>
              <a:t>House of Lords Library - </a:t>
            </a:r>
            <a:r>
              <a:rPr lang="en-GB" sz="1400" dirty="0">
                <a:hlinkClick r:id="rId5"/>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6"/>
              </a:rPr>
              <a:t>The State of Period Equity in the UK </a:t>
            </a:r>
            <a:r>
              <a:rPr lang="en-GB" sz="1400" dirty="0"/>
              <a:t>(report)</a:t>
            </a:r>
          </a:p>
          <a:p>
            <a:pPr marL="0" indent="0">
              <a:lnSpc>
                <a:spcPct val="120000"/>
              </a:lnSpc>
              <a:buNone/>
            </a:pPr>
            <a:r>
              <a:rPr lang="en-GB" sz="1400" dirty="0"/>
              <a:t>Institute for Employment Studies - </a:t>
            </a:r>
            <a:r>
              <a:rPr lang="en-GB" sz="1400" dirty="0">
                <a:hlinkClick r:id="rId7"/>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err="1">
                <a:hlinkClick r:id="rId8"/>
              </a:rPr>
              <a:t>Cheapflation</a:t>
            </a:r>
            <a:r>
              <a:rPr lang="en-GB" sz="1400" dirty="0">
                <a:hlinkClick r:id="rId8"/>
              </a:rPr>
              <a:t> and the rise of inflation inequality </a:t>
            </a:r>
            <a:r>
              <a:rPr lang="en-GB" sz="1400" dirty="0"/>
              <a:t>(report)</a:t>
            </a:r>
          </a:p>
          <a:p>
            <a:pPr marL="0" indent="0">
              <a:lnSpc>
                <a:spcPct val="120000"/>
              </a:lnSpc>
              <a:buNone/>
            </a:pPr>
            <a:r>
              <a:rPr lang="en-GB" sz="1400" dirty="0"/>
              <a:t>IFS - </a:t>
            </a:r>
            <a:r>
              <a:rPr lang="en-GB" sz="1400" dirty="0">
                <a:hlinkClick r:id="rId9"/>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10"/>
              </a:rPr>
              <a:t>Green Budget 2025: Full report</a:t>
            </a:r>
            <a:endParaRPr lang="en-GB" sz="1400" dirty="0"/>
          </a:p>
          <a:p>
            <a:pPr marL="0" indent="0">
              <a:lnSpc>
                <a:spcPct val="120000"/>
              </a:lnSpc>
              <a:buNone/>
            </a:pPr>
            <a:r>
              <a:rPr lang="en-GB" sz="1400" dirty="0"/>
              <a:t>IFS - </a:t>
            </a:r>
            <a:r>
              <a:rPr lang="en-GB" sz="1400" dirty="0">
                <a:hlinkClick r:id="rId11"/>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12"/>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13"/>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14"/>
              </a:rPr>
              <a:t>How have pensioner incomes and poverty changed in recent years?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IFS - </a:t>
            </a:r>
            <a:r>
              <a:rPr lang="en-GB" sz="1400" dirty="0">
                <a:hlinkClick r:id="rId2"/>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3"/>
              </a:rPr>
              <a:t>Living standards since the last election</a:t>
            </a:r>
            <a:r>
              <a:rPr lang="en-GB" sz="1400" dirty="0"/>
              <a:t> (report)</a:t>
            </a:r>
          </a:p>
          <a:p>
            <a:pPr marL="0" indent="0">
              <a:lnSpc>
                <a:spcPct val="120000"/>
              </a:lnSpc>
              <a:buNone/>
            </a:pPr>
            <a:r>
              <a:rPr lang="en-GB" sz="1400" dirty="0"/>
              <a:t>IFS - </a:t>
            </a:r>
            <a:r>
              <a:rPr lang="en-GB" sz="1400" dirty="0">
                <a:hlinkClick r:id="rId4"/>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5"/>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6"/>
              </a:rPr>
              <a:t>Seven key facts about UK living standards </a:t>
            </a:r>
            <a:r>
              <a:rPr lang="en-GB" sz="1400" dirty="0"/>
              <a:t>(report)</a:t>
            </a:r>
          </a:p>
          <a:p>
            <a:pPr marL="0" indent="0">
              <a:lnSpc>
                <a:spcPct val="120000"/>
              </a:lnSpc>
              <a:buNone/>
            </a:pPr>
            <a:r>
              <a:rPr lang="en-GB" sz="1400" dirty="0"/>
              <a:t>IFS - </a:t>
            </a:r>
            <a:r>
              <a:rPr lang="en-GB" sz="1400" dirty="0">
                <a:hlinkClick r:id="rId7"/>
              </a:rPr>
              <a:t>Tackling regional inequalities: lessons from new research </a:t>
            </a:r>
            <a:r>
              <a:rPr lang="en-GB" sz="1400" dirty="0"/>
              <a:t>(research paper)</a:t>
            </a:r>
          </a:p>
          <a:p>
            <a:pPr marL="0" indent="0">
              <a:lnSpc>
                <a:spcPct val="120000"/>
              </a:lnSpc>
              <a:buNone/>
            </a:pPr>
            <a:r>
              <a:rPr lang="en-GB" sz="1400" dirty="0"/>
              <a:t>IFS - </a:t>
            </a:r>
            <a:r>
              <a:rPr lang="en-GB" sz="1400" dirty="0">
                <a:hlinkClick r:id="rId8"/>
              </a:rPr>
              <a:t>The role of changing health in rising health-related benefit claims </a:t>
            </a:r>
            <a:r>
              <a:rPr lang="en-GB" sz="1400" dirty="0"/>
              <a:t>(report)</a:t>
            </a:r>
          </a:p>
          <a:p>
            <a:pPr marL="0" indent="0">
              <a:lnSpc>
                <a:spcPct val="120000"/>
              </a:lnSpc>
              <a:buNone/>
            </a:pPr>
            <a:r>
              <a:rPr lang="en-GB" sz="1400" dirty="0"/>
              <a:t>IFS - </a:t>
            </a:r>
            <a:r>
              <a:rPr lang="en-GB" sz="1400" dirty="0">
                <a:hlinkClick r:id="rId9"/>
              </a:rPr>
              <a:t>Unemployment, benefits and household spending: new evidence from UK bank account data </a:t>
            </a:r>
            <a:r>
              <a:rPr lang="en-GB" sz="1400" dirty="0"/>
              <a:t>(report)</a:t>
            </a:r>
          </a:p>
          <a:p>
            <a:pPr marL="0" indent="0">
              <a:lnSpc>
                <a:spcPct val="120000"/>
              </a:lnSpc>
              <a:buNone/>
            </a:pPr>
            <a:r>
              <a:rPr lang="en-GB" sz="1400" dirty="0"/>
              <a:t>Institute of Health Equity – </a:t>
            </a:r>
            <a:r>
              <a:rPr lang="en-GB" sz="1400" dirty="0">
                <a:hlinkClick r:id="rId10"/>
              </a:rPr>
              <a:t>Fuel poverty, cold homes and health inequalities in the UK</a:t>
            </a:r>
            <a:r>
              <a:rPr lang="en-GB" sz="1400" dirty="0"/>
              <a:t> (report)</a:t>
            </a:r>
          </a:p>
          <a:p>
            <a:pPr marL="0" indent="0">
              <a:lnSpc>
                <a:spcPct val="120000"/>
              </a:lnSpc>
              <a:buNone/>
            </a:pPr>
            <a:r>
              <a:rPr lang="en-GB" sz="1400" dirty="0"/>
              <a:t>Joseph Rowntree Foundation (JRF) -  </a:t>
            </a:r>
            <a:r>
              <a:rPr lang="en-GB" sz="1400" dirty="0">
                <a:hlinkClick r:id="rId11"/>
              </a:rPr>
              <a:t>UK Poverty 2025</a:t>
            </a:r>
            <a:r>
              <a:rPr lang="en-GB" sz="1400" dirty="0">
                <a:hlinkClick r:id="rId12"/>
              </a:rPr>
              <a:t> </a:t>
            </a:r>
            <a:r>
              <a:rPr lang="en-GB" sz="1400" dirty="0"/>
              <a:t>(report)</a:t>
            </a:r>
          </a:p>
          <a:p>
            <a:pPr marL="0" indent="0">
              <a:lnSpc>
                <a:spcPct val="120000"/>
              </a:lnSpc>
              <a:buNone/>
            </a:pPr>
            <a:r>
              <a:rPr lang="en-GB" sz="1400" dirty="0"/>
              <a:t>JRF -  </a:t>
            </a:r>
            <a:r>
              <a:rPr lang="en-GB" sz="1400" dirty="0">
                <a:hlinkClick r:id="rId13"/>
              </a:rPr>
              <a:t>Cost of living </a:t>
            </a:r>
            <a:r>
              <a:rPr lang="en-GB" sz="1400" dirty="0"/>
              <a:t>(reports and briefings)</a:t>
            </a:r>
          </a:p>
          <a:p>
            <a:pPr marL="0" indent="0">
              <a:lnSpc>
                <a:spcPct val="120000"/>
              </a:lnSpc>
              <a:buNone/>
            </a:pPr>
            <a:r>
              <a:rPr lang="en-GB" sz="1400" dirty="0"/>
              <a:t>JRF – </a:t>
            </a:r>
            <a:r>
              <a:rPr lang="en-GB" sz="1400" dirty="0">
                <a:hlinkClick r:id="rId14"/>
              </a:rPr>
              <a:t>Destitution in the UK 2023 </a:t>
            </a:r>
            <a:r>
              <a:rPr lang="en-GB" sz="1400" dirty="0"/>
              <a:t>(report)</a:t>
            </a:r>
          </a:p>
          <a:p>
            <a:pPr marL="0" indent="0">
              <a:lnSpc>
                <a:spcPct val="120000"/>
              </a:lnSpc>
              <a:buNone/>
            </a:pPr>
            <a:r>
              <a:rPr lang="en-GB" sz="1400" dirty="0"/>
              <a:t>The King’s Fund - </a:t>
            </a:r>
            <a:r>
              <a:rPr lang="en-GB" sz="1400" dirty="0">
                <a:hlinkClick r:id="rId15"/>
              </a:rPr>
              <a:t>Illustrating the relationship between poverty and NHS services </a:t>
            </a:r>
            <a:r>
              <a:rPr lang="en-GB" sz="1400" dirty="0"/>
              <a:t>(article)</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5053751"/>
          </a:xfrm>
          <a:solidFill>
            <a:schemeClr val="bg1"/>
          </a:solidFill>
        </p:spPr>
        <p:txBody>
          <a:bodyPr numCol="1">
            <a:noAutofit/>
          </a:bodyPr>
          <a:lstStyle/>
          <a:p>
            <a:pPr marL="0" indent="0">
              <a:lnSpc>
                <a:spcPct val="120000"/>
              </a:lnSpc>
              <a:buNone/>
            </a:pPr>
            <a:r>
              <a:rPr lang="en-GB" sz="1400" dirty="0"/>
              <a:t>The King’s Trust - </a:t>
            </a:r>
            <a:r>
              <a:rPr lang="en-GB" sz="1400" dirty="0">
                <a:hlinkClick r:id="rId2"/>
              </a:rPr>
              <a:t>The King’s Trust TK Maxx Youth Index 2025 </a:t>
            </a:r>
            <a:r>
              <a:rPr lang="en-GB" sz="1400" dirty="0"/>
              <a:t>(report)</a:t>
            </a:r>
          </a:p>
          <a:p>
            <a:pPr marL="0" indent="0">
              <a:lnSpc>
                <a:spcPct val="120000"/>
              </a:lnSpc>
              <a:buNone/>
            </a:pPr>
            <a:r>
              <a:rPr lang="en-GB" sz="1400" dirty="0"/>
              <a:t>KPMG – </a:t>
            </a:r>
            <a:r>
              <a:rPr lang="en-GB" sz="1400" dirty="0">
                <a:hlinkClick r:id="rId3"/>
              </a:rPr>
              <a:t>UK Economic Outlook </a:t>
            </a:r>
            <a:r>
              <a:rPr lang="en-GB" sz="1400" dirty="0"/>
              <a:t>(report)</a:t>
            </a:r>
          </a:p>
          <a:p>
            <a:pPr marL="0" indent="0">
              <a:lnSpc>
                <a:spcPct val="120000"/>
              </a:lnSpc>
              <a:buNone/>
            </a:pPr>
            <a:r>
              <a:rPr lang="en-GB" sz="1400" dirty="0"/>
              <a:t>Learning and Work Institute – </a:t>
            </a:r>
            <a:r>
              <a:rPr lang="en-GB" sz="1400" dirty="0">
                <a:hlinkClick r:id="rId4"/>
              </a:rPr>
              <a:t>Labour market analysis</a:t>
            </a:r>
            <a:endParaRPr lang="en-GB" sz="1400" dirty="0"/>
          </a:p>
          <a:p>
            <a:pPr marL="0" indent="0">
              <a:lnSpc>
                <a:spcPct val="120000"/>
              </a:lnSpc>
              <a:buNone/>
            </a:pPr>
            <a:r>
              <a:rPr lang="en-GB" sz="1400" dirty="0"/>
              <a:t>Living Wage Foundation - </a:t>
            </a:r>
            <a:r>
              <a:rPr lang="en-GB" sz="1400" dirty="0">
                <a:hlinkClick r:id="rId5"/>
              </a:rPr>
              <a:t>Precarious pay and uncertain hours: insecure work in the UK Labour Market</a:t>
            </a:r>
            <a:r>
              <a:rPr lang="en-GB" sz="1400" dirty="0"/>
              <a:t> (report)</a:t>
            </a:r>
          </a:p>
          <a:p>
            <a:pPr marL="0" indent="0">
              <a:lnSpc>
                <a:spcPct val="120000"/>
              </a:lnSpc>
              <a:buNone/>
            </a:pPr>
            <a:r>
              <a:rPr lang="en-GB" sz="1400" dirty="0"/>
              <a:t>Living Wage Foundation - </a:t>
            </a:r>
            <a:r>
              <a:rPr lang="en-GB" sz="1400" dirty="0">
                <a:hlinkClick r:id="rId6"/>
              </a:rPr>
              <a:t>Life on a Low Pension - the growing problem of financial insecurity in retirement </a:t>
            </a:r>
            <a:r>
              <a:rPr lang="en-GB" sz="1400" dirty="0"/>
              <a:t>(report)</a:t>
            </a:r>
          </a:p>
          <a:p>
            <a:pPr marL="0" indent="0">
              <a:lnSpc>
                <a:spcPct val="120000"/>
              </a:lnSpc>
              <a:buNone/>
            </a:pPr>
            <a:r>
              <a:rPr lang="en-GB" sz="1400" dirty="0"/>
              <a:t>Lloyds Bank - </a:t>
            </a:r>
            <a:r>
              <a:rPr lang="en-GB" sz="1400" dirty="0">
                <a:hlinkClick r:id="rId7"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8"/>
              </a:rPr>
              <a:t>LG Inform</a:t>
            </a:r>
            <a:r>
              <a:rPr lang="en-GB" sz="1400" dirty="0"/>
              <a:t> (interactive dashboard)</a:t>
            </a:r>
          </a:p>
          <a:p>
            <a:pPr marL="0" indent="0">
              <a:lnSpc>
                <a:spcPct val="120000"/>
              </a:lnSpc>
              <a:buNone/>
            </a:pPr>
            <a:r>
              <a:rPr lang="en-GB" sz="1400" dirty="0"/>
              <a:t>Lomax, N. </a:t>
            </a:r>
            <a:r>
              <a:rPr lang="en-GB" sz="1400" i="1" dirty="0"/>
              <a:t>et al</a:t>
            </a:r>
            <a:r>
              <a:rPr lang="en-GB" sz="1400" dirty="0"/>
              <a:t>, ‘</a:t>
            </a:r>
            <a:r>
              <a:rPr lang="en-GB" sz="1400" dirty="0">
                <a:hlinkClick r:id="rId9"/>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(LSE) - </a:t>
            </a:r>
            <a:r>
              <a:rPr lang="en-GB" sz="1400" dirty="0">
                <a:hlinkClick r:id="rId10"/>
              </a:rPr>
              <a:t>Britain is falling behind the US and productivity is largely to blame</a:t>
            </a:r>
            <a:r>
              <a:rPr lang="en-GB" sz="1400" dirty="0"/>
              <a:t> (blog)</a:t>
            </a:r>
          </a:p>
          <a:p>
            <a:pPr marL="0" indent="0">
              <a:lnSpc>
                <a:spcPct val="120000"/>
              </a:lnSpc>
              <a:buNone/>
            </a:pPr>
            <a:r>
              <a:rPr lang="en-GB" sz="1400" dirty="0"/>
              <a:t>LSE Centre for Analysis of Social Exclusion - </a:t>
            </a:r>
            <a:r>
              <a:rPr lang="en-GB" sz="1400" dirty="0">
                <a:hlinkClick r:id="rId11"/>
              </a:rPr>
              <a:t>Insecure lives: The growth and impact of multiple insecurities</a:t>
            </a:r>
            <a:r>
              <a:rPr lang="en-GB" sz="1400" dirty="0"/>
              <a:t> (report)</a:t>
            </a:r>
          </a:p>
          <a:p>
            <a:pPr marL="0" indent="0">
              <a:lnSpc>
                <a:spcPct val="120000"/>
              </a:lnSpc>
              <a:buNone/>
            </a:pPr>
            <a:r>
              <a:rPr lang="en-GB" sz="1400" dirty="0" err="1"/>
              <a:t>Longleigh</a:t>
            </a:r>
            <a:r>
              <a:rPr lang="en-GB" sz="1400" dirty="0"/>
              <a:t> Foundation - </a:t>
            </a:r>
            <a:r>
              <a:rPr lang="en-GB" sz="1400" dirty="0">
                <a:hlinkClick r:id="rId12"/>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13"/>
              </a:rPr>
              <a:t>Social research and policy analysis on issues related to poverty, living standards and income adequacy</a:t>
            </a:r>
            <a:r>
              <a:rPr lang="en-GB" sz="1400" dirty="0"/>
              <a:t> (reports and resources)</a:t>
            </a:r>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097613"/>
          </a:xfrm>
          <a:solidFill>
            <a:schemeClr val="bg1"/>
          </a:solidFill>
        </p:spPr>
        <p:txBody>
          <a:bodyPr numCol="1">
            <a:noAutofit/>
          </a:bodyPr>
          <a:lstStyle/>
          <a:p>
            <a:pPr marL="0" indent="0">
              <a:lnSpc>
                <a:spcPct val="120000"/>
              </a:lnSpc>
              <a:buNone/>
            </a:pPr>
            <a:r>
              <a:rPr lang="en-GB" sz="1400" dirty="0"/>
              <a:t>Loughborough University Centre for Research in Social Policy - </a:t>
            </a:r>
            <a:r>
              <a:rPr lang="en-GB" sz="1400" dirty="0">
                <a:hlinkClick r:id="rId3"/>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4"/>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5"/>
              </a:rPr>
              <a:t>Burnout Report 2025 </a:t>
            </a:r>
            <a:r>
              <a:rPr lang="en-GB" sz="1400" dirty="0"/>
              <a:t>(report)</a:t>
            </a:r>
          </a:p>
          <a:p>
            <a:pPr marL="0" indent="0">
              <a:lnSpc>
                <a:spcPct val="120000"/>
              </a:lnSpc>
              <a:buNone/>
            </a:pPr>
            <a:r>
              <a:rPr lang="en-GB" sz="1400" dirty="0"/>
              <a:t>Mental Health UK - </a:t>
            </a:r>
            <a:r>
              <a:rPr lang="en-GB" sz="1400" dirty="0">
                <a:hlinkClick r:id="rId6"/>
              </a:rPr>
              <a:t>Breaking Barriers: Supporting mental health to boost economic growth</a:t>
            </a:r>
            <a:r>
              <a:rPr lang="en-GB" sz="1400" dirty="0"/>
              <a:t> (report)</a:t>
            </a:r>
          </a:p>
          <a:p>
            <a:pPr marL="0" indent="0">
              <a:lnSpc>
                <a:spcPct val="120000"/>
              </a:lnSpc>
              <a:buNone/>
            </a:pPr>
            <a:r>
              <a:rPr lang="en-GB" sz="1400" dirty="0"/>
              <a:t>Midlands Engine – </a:t>
            </a:r>
            <a:r>
              <a:rPr lang="en-GB" sz="1400" dirty="0">
                <a:hlinkClick r:id="rId7"/>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8"/>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9"/>
              </a:rPr>
              <a:t>English Housing Survey 2023 to 2024: experiences of the 'housing crisis’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10"/>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11"/>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12"/>
              </a:rPr>
              <a:t>British Social Attitudes</a:t>
            </a:r>
            <a:endParaRPr lang="en-GB" sz="1400" dirty="0"/>
          </a:p>
          <a:p>
            <a:pPr marL="0" indent="0">
              <a:lnSpc>
                <a:spcPct val="120000"/>
              </a:lnSpc>
              <a:buNone/>
            </a:pPr>
            <a:r>
              <a:rPr lang="en-GB" sz="1400" dirty="0"/>
              <a:t>National Institute for Economic and Social Research (NIESR) – </a:t>
            </a:r>
            <a:r>
              <a:rPr lang="en-GB" sz="1400" dirty="0">
                <a:hlinkClick r:id="rId13"/>
              </a:rPr>
              <a:t>UK Economic Outlook </a:t>
            </a:r>
            <a:r>
              <a:rPr lang="en-GB" sz="1400" dirty="0"/>
              <a:t>(report)</a:t>
            </a:r>
          </a:p>
          <a:p>
            <a:pPr marL="0" indent="0">
              <a:lnSpc>
                <a:spcPct val="120000"/>
              </a:lnSpc>
              <a:buNone/>
            </a:pPr>
            <a:r>
              <a:rPr lang="en-GB" sz="1400" dirty="0"/>
              <a:t>The National Council for Voluntary Organisations (NCVO) – </a:t>
            </a:r>
            <a:r>
              <a:rPr lang="en-GB" sz="1400" dirty="0">
                <a:hlinkClick r:id="rId14"/>
              </a:rPr>
              <a:t>UK Civil Society Almanac 2024 </a:t>
            </a:r>
            <a:r>
              <a:rPr lang="en-GB" sz="1400" dirty="0"/>
              <a:t>(report)</a:t>
            </a:r>
          </a:p>
          <a:p>
            <a:pPr marL="0" indent="0">
              <a:lnSpc>
                <a:spcPct val="120000"/>
              </a:lnSpc>
              <a:buNone/>
            </a:pPr>
            <a:r>
              <a:rPr lang="en-GB" sz="1400" dirty="0"/>
              <a:t>NatWest Group – </a:t>
            </a:r>
            <a:r>
              <a:rPr lang="en-GB" sz="1400" dirty="0">
                <a:hlinkClick r:id="rId15"/>
              </a:rPr>
              <a:t>The Princes Trust NatWest Youth Index 2024</a:t>
            </a:r>
            <a:r>
              <a:rPr lang="en-GB" sz="1400" dirty="0"/>
              <a:t> (report)</a:t>
            </a:r>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8"/>
            <a:ext cx="11811570" cy="5149864"/>
          </a:xfrm>
          <a:solidFill>
            <a:schemeClr val="bg1"/>
          </a:solidFill>
        </p:spPr>
        <p:txBody>
          <a:bodyPr numCol="1">
            <a:noAutofit/>
          </a:bodyPr>
          <a:lstStyle/>
          <a:p>
            <a:pPr marL="0" indent="0">
              <a:lnSpc>
                <a:spcPct val="120000"/>
              </a:lnSpc>
              <a:buNone/>
            </a:pPr>
            <a:r>
              <a:rPr lang="en-GB" sz="1400" dirty="0"/>
              <a:t>New Economics Foundation - </a:t>
            </a:r>
            <a:r>
              <a:rPr lang="en-GB" sz="1400" dirty="0">
                <a:hlinkClick r:id="rId2"/>
              </a:rPr>
              <a:t>What’s behind the rise in disability benefit claims </a:t>
            </a:r>
            <a:r>
              <a:rPr lang="en-GB" sz="1400" dirty="0"/>
              <a:t>(blog)</a:t>
            </a:r>
          </a:p>
          <a:p>
            <a:pPr marL="0" indent="0">
              <a:lnSpc>
                <a:spcPct val="120000"/>
              </a:lnSpc>
              <a:buNone/>
            </a:pPr>
            <a:r>
              <a:rPr lang="en-GB" sz="1400" dirty="0"/>
              <a:t>Ofcom - </a:t>
            </a:r>
            <a:r>
              <a:rPr lang="en-GB" sz="1400" dirty="0">
                <a:hlinkClick r:id="rId3"/>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4"/>
              </a:rPr>
              <a:t>Health inequalities dashboard</a:t>
            </a:r>
            <a:r>
              <a:rPr lang="en-GB" sz="1400" dirty="0"/>
              <a:t> ((interactive dashboard) </a:t>
            </a:r>
          </a:p>
          <a:p>
            <a:pPr marL="0" indent="0">
              <a:lnSpc>
                <a:spcPct val="120000"/>
              </a:lnSpc>
              <a:buNone/>
            </a:pPr>
            <a:r>
              <a:rPr lang="en-GB" sz="1400" dirty="0"/>
              <a:t>OHID – </a:t>
            </a:r>
            <a:r>
              <a:rPr lang="en-GB" sz="1400" dirty="0">
                <a:hlinkClick r:id="rId5"/>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6"/>
              </a:rPr>
              <a:t>Build a custom area profile</a:t>
            </a:r>
            <a:r>
              <a:rPr lang="en-GB" sz="1400" dirty="0"/>
              <a:t> interactive tool (Census 2021 data)</a:t>
            </a:r>
          </a:p>
          <a:p>
            <a:pPr marL="0" indent="0">
              <a:lnSpc>
                <a:spcPct val="120000"/>
              </a:lnSpc>
              <a:buNone/>
            </a:pPr>
            <a:r>
              <a:rPr lang="en-GB" sz="1400" dirty="0"/>
              <a:t>ONS </a:t>
            </a:r>
            <a:r>
              <a:rPr lang="en-GB" sz="1400" dirty="0">
                <a:hlinkClick r:id="rId7"/>
              </a:rPr>
              <a:t>- </a:t>
            </a:r>
            <a:r>
              <a:rPr lang="en-GB" sz="1400" dirty="0">
                <a:hlinkClick r:id="rId8"/>
              </a:rPr>
              <a:t>Business insights and impact on the UK economy</a:t>
            </a:r>
            <a:r>
              <a:rPr lang="en-GB" sz="1400" dirty="0"/>
              <a:t> January 2026</a:t>
            </a:r>
          </a:p>
          <a:p>
            <a:pPr marL="0" indent="0">
              <a:lnSpc>
                <a:spcPct val="120000"/>
              </a:lnSpc>
              <a:buNone/>
            </a:pPr>
            <a:r>
              <a:rPr lang="en-GB" sz="1400" dirty="0"/>
              <a:t>ONS – </a:t>
            </a:r>
            <a:r>
              <a:rPr lang="en-GB" sz="1400" dirty="0">
                <a:hlinkClick r:id="rId9"/>
              </a:rPr>
              <a:t>Census 2021:  How homes are heated in your area</a:t>
            </a:r>
            <a:r>
              <a:rPr lang="en-GB" sz="1400" dirty="0"/>
              <a:t> (interactive map)</a:t>
            </a:r>
          </a:p>
          <a:p>
            <a:pPr marL="0" indent="0">
              <a:lnSpc>
                <a:spcPct val="120000"/>
              </a:lnSpc>
              <a:buNone/>
            </a:pPr>
            <a:r>
              <a:rPr lang="en-GB" sz="1400" dirty="0"/>
              <a:t>ONS – </a:t>
            </a:r>
            <a:r>
              <a:rPr lang="en-GB" sz="1400" dirty="0">
                <a:hlinkClick r:id="rId10"/>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11"/>
              </a:rPr>
              <a:t>Childcare accessibility by neighbourhood</a:t>
            </a:r>
            <a:r>
              <a:rPr lang="en-GB" sz="1400" dirty="0"/>
              <a:t> (interactive tool) </a:t>
            </a:r>
          </a:p>
          <a:p>
            <a:pPr marL="0" indent="0">
              <a:lnSpc>
                <a:spcPct val="120000"/>
              </a:lnSpc>
              <a:buNone/>
            </a:pPr>
            <a:r>
              <a:rPr lang="en-GB" sz="1400" dirty="0"/>
              <a:t>ONS – </a:t>
            </a:r>
            <a:r>
              <a:rPr lang="en-GB" sz="1400" dirty="0">
                <a:hlinkClick r:id="rId12"/>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13"/>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14"/>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15"/>
              </a:rPr>
              <a:t>Explore local indicators </a:t>
            </a:r>
            <a:r>
              <a:rPr lang="en-GB" sz="1400" dirty="0"/>
              <a:t>(interactive tool)</a:t>
            </a:r>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ONS – </a:t>
            </a:r>
            <a:r>
              <a:rPr lang="en-GB" sz="1400" dirty="0">
                <a:hlinkClick r:id="rId2"/>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3"/>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4"/>
              </a:rPr>
              <a:t>Firm employment dynamics in local economies, UK: 2004 to 2022</a:t>
            </a:r>
            <a:endParaRPr lang="en-GB" sz="1400" dirty="0"/>
          </a:p>
          <a:p>
            <a:pPr marL="0" indent="0">
              <a:lnSpc>
                <a:spcPct val="120000"/>
              </a:lnSpc>
              <a:buNone/>
            </a:pPr>
            <a:r>
              <a:rPr lang="en-GB" sz="1400" dirty="0"/>
              <a:t>ONS – </a:t>
            </a:r>
            <a:r>
              <a:rPr lang="en-GB" sz="1400" dirty="0">
                <a:hlinkClick r:id="rId5"/>
              </a:rPr>
              <a:t>First time mortgage buyers </a:t>
            </a:r>
            <a:r>
              <a:rPr lang="en-GB" sz="1400" dirty="0"/>
              <a:t>(interactive page)</a:t>
            </a:r>
          </a:p>
          <a:p>
            <a:pPr marL="0" indent="0">
              <a:lnSpc>
                <a:spcPct val="120000"/>
              </a:lnSpc>
              <a:buNone/>
            </a:pPr>
            <a:r>
              <a:rPr lang="en-GB" sz="1400" dirty="0"/>
              <a:t>ONS - </a:t>
            </a:r>
            <a:r>
              <a:rPr lang="en-GB" sz="1400" dirty="0">
                <a:hlinkClick r:id="rId6"/>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7"/>
              </a:rPr>
              <a:t>Health Index - Health in England: 2015 to 2021</a:t>
            </a:r>
            <a:r>
              <a:rPr lang="en-GB" sz="1400" dirty="0"/>
              <a:t> (interactive map)</a:t>
            </a:r>
          </a:p>
          <a:p>
            <a:pPr marL="0" indent="0">
              <a:lnSpc>
                <a:spcPct val="120000"/>
              </a:lnSpc>
              <a:buNone/>
            </a:pPr>
            <a:r>
              <a:rPr lang="en-GB" sz="1400" dirty="0"/>
              <a:t>ONS – </a:t>
            </a:r>
            <a:r>
              <a:rPr lang="en-GB" sz="1400" dirty="0">
                <a:hlinkClick r:id="rId8"/>
              </a:rPr>
              <a:t>Household Costs Indices for UK household groups</a:t>
            </a:r>
            <a:endParaRPr lang="en-GB" sz="1400" dirty="0"/>
          </a:p>
          <a:p>
            <a:pPr marL="0" indent="0">
              <a:lnSpc>
                <a:spcPct val="120000"/>
              </a:lnSpc>
              <a:buNone/>
            </a:pPr>
            <a:r>
              <a:rPr lang="en-GB" sz="1400" dirty="0"/>
              <a:t>ONS - </a:t>
            </a:r>
            <a:r>
              <a:rPr lang="en-GB" sz="1400" dirty="0">
                <a:hlinkClick r:id="rId9"/>
              </a:rPr>
              <a:t>Inflation and price indices</a:t>
            </a:r>
            <a:endParaRPr lang="en-GB" sz="1400" dirty="0"/>
          </a:p>
          <a:p>
            <a:pPr marL="0" indent="0">
              <a:lnSpc>
                <a:spcPct val="120000"/>
              </a:lnSpc>
              <a:buNone/>
            </a:pPr>
            <a:r>
              <a:rPr lang="en-GB" sz="1400" dirty="0"/>
              <a:t>ONS - </a:t>
            </a:r>
            <a:r>
              <a:rPr lang="en-GB" sz="1400" dirty="0">
                <a:hlinkClick r:id="rId10"/>
              </a:rPr>
              <a:t>Housing prices in your area</a:t>
            </a:r>
            <a:r>
              <a:rPr lang="en-GB" sz="1400" dirty="0"/>
              <a:t> (interactive tool)</a:t>
            </a:r>
          </a:p>
          <a:p>
            <a:pPr marL="0" indent="0">
              <a:lnSpc>
                <a:spcPct val="120000"/>
              </a:lnSpc>
              <a:buNone/>
            </a:pPr>
            <a:r>
              <a:rPr lang="en-GB" sz="1400" dirty="0"/>
              <a:t>ONS - </a:t>
            </a:r>
            <a:r>
              <a:rPr lang="en-GB" sz="1400" dirty="0">
                <a:hlinkClick r:id="rId11"/>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12"/>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13"/>
              </a:rPr>
              <a:t>NOMIS Herefordshire Labour Market Profile</a:t>
            </a:r>
            <a:endParaRPr lang="en-GB" sz="1400" dirty="0"/>
          </a:p>
          <a:p>
            <a:pPr marL="0" indent="0">
              <a:lnSpc>
                <a:spcPct val="120000"/>
              </a:lnSpc>
              <a:buNone/>
            </a:pPr>
            <a:r>
              <a:rPr lang="en-GB" sz="1400" dirty="0"/>
              <a:t>ONS - </a:t>
            </a:r>
            <a:r>
              <a:rPr lang="en-GB" sz="1400" dirty="0">
                <a:hlinkClick r:id="rId14"/>
              </a:rPr>
              <a:t>Private rental affordability, England and Wales: 2024 </a:t>
            </a:r>
            <a:r>
              <a:rPr lang="en-GB" sz="1400" dirty="0"/>
              <a:t>(interactive tool)</a:t>
            </a:r>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Public service productivity, quarterly, UK</a:t>
            </a:r>
            <a:endParaRPr lang="en-GB" sz="1400" dirty="0"/>
          </a:p>
          <a:p>
            <a:pPr marL="0" indent="0">
              <a:lnSpc>
                <a:spcPct val="120000"/>
              </a:lnSpc>
              <a:buNone/>
            </a:pPr>
            <a:r>
              <a:rPr lang="en-GB" sz="1400" dirty="0"/>
              <a:t>ONS - </a:t>
            </a:r>
            <a:r>
              <a:rPr lang="en-GB" sz="1400" dirty="0">
                <a:hlinkClick r:id="rId3"/>
              </a:rPr>
              <a:t>Quarterly economic commentary: July to September 2025</a:t>
            </a:r>
            <a:endParaRPr lang="en-GB" sz="1400" dirty="0"/>
          </a:p>
          <a:p>
            <a:pPr marL="0" indent="0">
              <a:lnSpc>
                <a:spcPct val="120000"/>
              </a:lnSpc>
              <a:buNone/>
            </a:pPr>
            <a:r>
              <a:rPr lang="en-GB" sz="1400" dirty="0"/>
              <a:t>ONS - </a:t>
            </a:r>
            <a:r>
              <a:rPr lang="en-GB" sz="1400" dirty="0">
                <a:hlinkClick r:id="rId4"/>
              </a:rPr>
              <a:t>Regional and subregional labour productivity, UK: 2023</a:t>
            </a:r>
            <a:endParaRPr lang="en-GB" sz="1400" dirty="0"/>
          </a:p>
          <a:p>
            <a:pPr marL="0" indent="0">
              <a:lnSpc>
                <a:spcPct val="120000"/>
              </a:lnSpc>
              <a:buNone/>
            </a:pPr>
            <a:r>
              <a:rPr lang="en-GB" sz="1400" dirty="0"/>
              <a:t>ONS - </a:t>
            </a:r>
            <a:r>
              <a:rPr lang="en-GB" sz="1400" dirty="0">
                <a:hlinkClick r:id="rId5"/>
              </a:rPr>
              <a:t>Sickness absence in the UK labour market</a:t>
            </a:r>
            <a:endParaRPr lang="en-GB" sz="1400" dirty="0"/>
          </a:p>
          <a:p>
            <a:pPr marL="0" indent="0">
              <a:lnSpc>
                <a:spcPct val="120000"/>
              </a:lnSpc>
              <a:buNone/>
            </a:pPr>
            <a:r>
              <a:rPr lang="en-GB" sz="1400" dirty="0"/>
              <a:t>ONS - </a:t>
            </a:r>
            <a:r>
              <a:rPr lang="en-GB" sz="1400" dirty="0">
                <a:hlinkClick r:id="rId6"/>
              </a:rPr>
              <a:t>Subnational indicators explorer</a:t>
            </a:r>
            <a:r>
              <a:rPr lang="en-GB" sz="1400" dirty="0"/>
              <a:t> (interactive tool)</a:t>
            </a:r>
          </a:p>
          <a:p>
            <a:pPr marL="0" indent="0">
              <a:lnSpc>
                <a:spcPct val="120000"/>
              </a:lnSpc>
              <a:buNone/>
            </a:pPr>
            <a:r>
              <a:rPr lang="en-GB" sz="1400" dirty="0"/>
              <a:t>ONS – </a:t>
            </a:r>
            <a:r>
              <a:rPr lang="en-GB" sz="1400" dirty="0">
                <a:hlinkClick r:id="rId7"/>
              </a:rPr>
              <a:t>Understanding the UK Economy</a:t>
            </a:r>
            <a:r>
              <a:rPr lang="en-GB" sz="1400" dirty="0"/>
              <a:t> (interactive dashboard)</a:t>
            </a:r>
          </a:p>
          <a:p>
            <a:pPr marL="0" indent="0">
              <a:lnSpc>
                <a:spcPct val="120000"/>
              </a:lnSpc>
              <a:buNone/>
            </a:pPr>
            <a:r>
              <a:rPr lang="en-GB" sz="1400" dirty="0"/>
              <a:t>ONS - </a:t>
            </a:r>
            <a:r>
              <a:rPr lang="en-GB" sz="1400" dirty="0">
                <a:hlinkClick r:id="rId8"/>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9"/>
              </a:rPr>
              <a:t>UK Labour market overview</a:t>
            </a:r>
            <a:endParaRPr lang="en-GB" sz="1400" dirty="0"/>
          </a:p>
          <a:p>
            <a:pPr marL="0" indent="0">
              <a:lnSpc>
                <a:spcPct val="120000"/>
              </a:lnSpc>
              <a:buNone/>
            </a:pPr>
            <a:r>
              <a:rPr lang="en-GB" sz="1400" dirty="0"/>
              <a:t>ONS - </a:t>
            </a:r>
            <a:r>
              <a:rPr lang="en-GB" sz="1400" dirty="0">
                <a:hlinkClick r:id="rId10"/>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11"/>
              </a:rPr>
              <a:t>Visualising people flows</a:t>
            </a:r>
            <a:r>
              <a:rPr lang="en-GB" sz="1400" dirty="0"/>
              <a:t> (interactive map)</a:t>
            </a:r>
          </a:p>
          <a:p>
            <a:pPr marL="0" indent="0">
              <a:lnSpc>
                <a:spcPct val="120000"/>
              </a:lnSpc>
              <a:buNone/>
            </a:pPr>
            <a:r>
              <a:rPr lang="en-GB" sz="1400" dirty="0"/>
              <a:t>ONS - </a:t>
            </a:r>
            <a:r>
              <a:rPr lang="en-GB" sz="1400" dirty="0">
                <a:hlinkClick r:id="rId12"/>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13"/>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14"/>
              </a:rPr>
              <a:t>Young people from disadvantaged backgrounds feel less in control of their futures</a:t>
            </a:r>
            <a:r>
              <a:rPr lang="en-GB" sz="1400" dirty="0"/>
              <a:t>’ (article)</a:t>
            </a:r>
          </a:p>
          <a:p>
            <a:pPr marL="0" indent="0">
              <a:lnSpc>
                <a:spcPct val="120000"/>
              </a:lnSpc>
              <a:buNone/>
            </a:pPr>
            <a:r>
              <a:rPr lang="en-GB" sz="1400" dirty="0"/>
              <a:t>)</a:t>
            </a:r>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The Policy Institute - </a:t>
            </a:r>
            <a:r>
              <a:rPr lang="en-GB" sz="1400" dirty="0">
                <a:hlinkClick r:id="rId2"/>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3"/>
              </a:rPr>
              <a:t>Wise in 5: Period Poverty</a:t>
            </a:r>
            <a:r>
              <a:rPr lang="en-GB" sz="1400" dirty="0"/>
              <a:t> (report)</a:t>
            </a:r>
          </a:p>
          <a:p>
            <a:pPr marL="0" indent="0">
              <a:lnSpc>
                <a:spcPct val="120000"/>
              </a:lnSpc>
              <a:buNone/>
            </a:pPr>
            <a:r>
              <a:rPr lang="en-GB" sz="1400" dirty="0"/>
              <a:t>The Productivity Institute - </a:t>
            </a:r>
            <a:r>
              <a:rPr lang="en-GB" sz="1400" dirty="0">
                <a:hlinkClick r:id="rId4"/>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5"/>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6"/>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7"/>
              </a:rPr>
              <a:t>What explains the UK’s productivity problem?</a:t>
            </a:r>
            <a:endParaRPr lang="en-GB" sz="1400" dirty="0"/>
          </a:p>
          <a:p>
            <a:pPr marL="0" indent="0">
              <a:lnSpc>
                <a:spcPct val="120000"/>
              </a:lnSpc>
              <a:buNone/>
            </a:pPr>
            <a:r>
              <a:rPr lang="en-GB" sz="1400" dirty="0"/>
              <a:t>Resolution Foundation - </a:t>
            </a:r>
            <a:r>
              <a:rPr lang="en-GB" sz="1400" dirty="0">
                <a:hlinkClick r:id="rId8"/>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9"/>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10"/>
              </a:rPr>
              <a:t>Housing outlook </a:t>
            </a:r>
            <a:r>
              <a:rPr lang="en-GB" sz="1400" dirty="0"/>
              <a:t>(briefing papers)</a:t>
            </a:r>
          </a:p>
          <a:p>
            <a:pPr marL="0" indent="0">
              <a:lnSpc>
                <a:spcPct val="120000"/>
              </a:lnSpc>
              <a:buNone/>
            </a:pPr>
            <a:r>
              <a:rPr lang="en-GB" sz="1400" dirty="0"/>
              <a:t>Resolution Foundation - </a:t>
            </a:r>
            <a:r>
              <a:rPr lang="en-GB" sz="1400" dirty="0">
                <a:hlinkClick r:id="rId11"/>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12"/>
              </a:rPr>
              <a:t>Low Pay Britain 2025: Where next for the Government’s employment reforms?</a:t>
            </a:r>
            <a:r>
              <a:rPr lang="en-GB" sz="1400" dirty="0"/>
              <a:t> (report)</a:t>
            </a:r>
          </a:p>
          <a:p>
            <a:pPr marL="0" indent="0">
              <a:lnSpc>
                <a:spcPct val="120000"/>
              </a:lnSpc>
              <a:buNone/>
            </a:pPr>
            <a:r>
              <a:rPr lang="en-GB" sz="1400" dirty="0"/>
              <a:t>Resolution Foundation </a:t>
            </a:r>
            <a:r>
              <a:rPr lang="en-GB" sz="1400" dirty="0">
                <a:hlinkClick r:id="rId13"/>
              </a:rPr>
              <a:t>- </a:t>
            </a:r>
            <a:r>
              <a:rPr lang="en-GB" sz="1400" dirty="0">
                <a:hlinkClick r:id="rId14"/>
              </a:rPr>
              <a:t>New Year Outlook 2026 </a:t>
            </a:r>
            <a:r>
              <a:rPr lang="en-GB" sz="1400" dirty="0"/>
              <a:t>(briefing paper)</a:t>
            </a:r>
          </a:p>
          <a:p>
            <a:pPr marL="0" indent="0">
              <a:lnSpc>
                <a:spcPct val="120000"/>
              </a:lnSpc>
              <a:buNone/>
            </a:pPr>
            <a:r>
              <a:rPr lang="en-GB" sz="1400" dirty="0"/>
              <a:t>Resolution Foundation - </a:t>
            </a:r>
            <a:r>
              <a:rPr lang="en-GB" sz="1400" dirty="0">
                <a:hlinkClick r:id="rId15"/>
              </a:rPr>
              <a:t>The power of place: The role of place in driving regional pay inequalities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Shared prosperity: What would it take to see a return to rising living standards for all?</a:t>
            </a:r>
            <a:r>
              <a:rPr lang="en-GB" sz="1400" dirty="0">
                <a:hlinkClick r:id="rId3"/>
              </a:rPr>
              <a:t> </a:t>
            </a:r>
            <a:r>
              <a:rPr lang="en-GB" sz="1400" dirty="0"/>
              <a:t>(webinar)</a:t>
            </a:r>
          </a:p>
          <a:p>
            <a:pPr marL="0" indent="0">
              <a:lnSpc>
                <a:spcPct val="120000"/>
              </a:lnSpc>
              <a:buNone/>
            </a:pPr>
            <a:r>
              <a:rPr lang="en-GB" sz="1400" dirty="0"/>
              <a:t>Resolution Foundation – </a:t>
            </a:r>
            <a:r>
              <a:rPr lang="en-GB" sz="1400" dirty="0">
                <a:hlinkClick r:id="rId4"/>
              </a:rPr>
              <a:t>The 2030 Enquiry:  The final report </a:t>
            </a:r>
            <a:r>
              <a:rPr lang="en-GB" sz="1400" dirty="0"/>
              <a:t>(report)</a:t>
            </a:r>
          </a:p>
          <a:p>
            <a:pPr marL="0" indent="0">
              <a:lnSpc>
                <a:spcPct val="120000"/>
              </a:lnSpc>
              <a:buNone/>
            </a:pPr>
            <a:r>
              <a:rPr lang="en-GB" sz="1400" dirty="0"/>
              <a:t>Resolution Foundation - </a:t>
            </a:r>
            <a:r>
              <a:rPr lang="en-GB" sz="1400" dirty="0">
                <a:hlinkClick r:id="rId5"/>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6"/>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7"/>
              </a:rPr>
              <a:t>Financial Resilience Report 2025 </a:t>
            </a:r>
            <a:r>
              <a:rPr lang="en-GB" sz="1400" dirty="0"/>
              <a:t>(report)</a:t>
            </a:r>
          </a:p>
          <a:p>
            <a:pPr marL="0" indent="0">
              <a:lnSpc>
                <a:spcPct val="120000"/>
              </a:lnSpc>
              <a:buNone/>
            </a:pPr>
            <a:r>
              <a:rPr lang="en-GB" sz="1400" dirty="0"/>
              <a:t>Royal Society for Public Health </a:t>
            </a:r>
            <a:r>
              <a:rPr lang="en-GB" sz="1400" dirty="0">
                <a:hlinkClick r:id="rId8"/>
              </a:rPr>
              <a:t>- 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9"/>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10"/>
              </a:rPr>
              <a:t>Rural Cost of Living Survey 2023: Final Report </a:t>
            </a:r>
            <a:r>
              <a:rPr lang="en-GB" sz="1400" dirty="0"/>
              <a:t>(report) </a:t>
            </a:r>
          </a:p>
          <a:p>
            <a:pPr marL="0" indent="0">
              <a:lnSpc>
                <a:spcPct val="120000"/>
              </a:lnSpc>
              <a:buNone/>
            </a:pPr>
            <a:r>
              <a:rPr lang="en-GB" sz="1400" dirty="0"/>
              <a:t>RSN – </a:t>
            </a:r>
            <a:r>
              <a:rPr lang="en-GB" sz="1400" dirty="0">
                <a:hlinkClick r:id="rId11"/>
              </a:rPr>
              <a:t>Winning the Rural Vote:  Rural Economies </a:t>
            </a:r>
            <a:r>
              <a:rPr lang="en-GB" sz="1400" dirty="0"/>
              <a:t>(report chapter)</a:t>
            </a:r>
          </a:p>
          <a:p>
            <a:pPr marL="0" indent="0">
              <a:lnSpc>
                <a:spcPct val="120000"/>
              </a:lnSpc>
              <a:buNone/>
            </a:pPr>
            <a:r>
              <a:rPr lang="en-GB" sz="1400" dirty="0"/>
              <a:t>RSN – </a:t>
            </a:r>
            <a:r>
              <a:rPr lang="en-GB" sz="1400" dirty="0">
                <a:hlinkClick r:id="rId12"/>
              </a:rPr>
              <a:t>Economy Insights</a:t>
            </a:r>
            <a:endParaRPr lang="en-GB" sz="1400" dirty="0"/>
          </a:p>
          <a:p>
            <a:pPr marL="0" indent="0">
              <a:lnSpc>
                <a:spcPct val="120000"/>
              </a:lnSpc>
              <a:buNone/>
            </a:pPr>
            <a:r>
              <a:rPr lang="en-GB" sz="1400" dirty="0"/>
              <a:t>RSN – </a:t>
            </a:r>
            <a:r>
              <a:rPr lang="en-GB" sz="1400" dirty="0">
                <a:hlinkClick r:id="rId13"/>
              </a:rPr>
              <a:t>Addressing the unique challenge of fuel poverty in rural areas</a:t>
            </a:r>
            <a:endParaRPr lang="en-GB" sz="1400" dirty="0"/>
          </a:p>
          <a:p>
            <a:pPr marL="0" indent="0">
              <a:lnSpc>
                <a:spcPct val="120000"/>
              </a:lnSpc>
              <a:buNone/>
            </a:pPr>
            <a:r>
              <a:rPr lang="en-GB" sz="1400" dirty="0"/>
              <a:t>Savills – </a:t>
            </a:r>
            <a:r>
              <a:rPr lang="en-GB" sz="1400" dirty="0">
                <a:hlinkClick r:id="rId14"/>
              </a:rPr>
              <a:t>UK housing market update January 2026 </a:t>
            </a:r>
            <a:r>
              <a:rPr lang="en-GB" sz="1400" dirty="0"/>
              <a:t>(monthly report)</a:t>
            </a:r>
          </a:p>
          <a:p>
            <a:pPr marL="0" indent="0">
              <a:lnSpc>
                <a:spcPct val="120000"/>
              </a:lnSpc>
              <a:buNone/>
            </a:pPr>
            <a:r>
              <a:rPr lang="en-GB" sz="1400" dirty="0"/>
              <a:t>Social Metrics Commission </a:t>
            </a:r>
            <a:r>
              <a:rPr lang="en-GB" sz="1400" dirty="0">
                <a:hlinkClick r:id="rId15"/>
              </a:rPr>
              <a:t>- 2024 report</a:t>
            </a:r>
            <a:r>
              <a:rPr lang="en-GB" sz="1400" dirty="0"/>
              <a:t> (poverty report)</a:t>
            </a:r>
          </a:p>
        </p:txBody>
      </p:sp>
    </p:spTree>
    <p:extLst>
      <p:ext uri="{BB962C8B-B14F-4D97-AF65-F5344CB8AC3E}">
        <p14:creationId xmlns:p14="http://schemas.microsoft.com/office/powerpoint/2010/main" val="4042652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Social Mobility Commission - </a:t>
            </a:r>
            <a:r>
              <a:rPr lang="en-GB" sz="1400" dirty="0">
                <a:hlinkClick r:id="rId2"/>
              </a:rPr>
              <a:t>State of the Nation 2025 </a:t>
            </a:r>
            <a:r>
              <a:rPr lang="en-GB" sz="1400" dirty="0"/>
              <a:t>(report)</a:t>
            </a:r>
          </a:p>
          <a:p>
            <a:pPr marL="0" indent="0">
              <a:lnSpc>
                <a:spcPct val="120000"/>
              </a:lnSpc>
              <a:buNone/>
            </a:pPr>
            <a:r>
              <a:rPr lang="en-GB" sz="1400" dirty="0"/>
              <a:t>Social Mobility Commission - </a:t>
            </a:r>
            <a:r>
              <a:rPr lang="en-GB" sz="1400" dirty="0">
                <a:hlinkClick r:id="rId3"/>
              </a:rPr>
              <a:t>Innovation, investment and inclusion: a framework for regional renewal </a:t>
            </a:r>
            <a:r>
              <a:rPr lang="en-GB" sz="1400" dirty="0"/>
              <a:t>(report)</a:t>
            </a:r>
          </a:p>
          <a:p>
            <a:pPr marL="0" indent="0">
              <a:lnSpc>
                <a:spcPct val="120000"/>
              </a:lnSpc>
              <a:buNone/>
            </a:pPr>
            <a:r>
              <a:rPr lang="en-GB" sz="1400" dirty="0"/>
              <a:t>The Society of Occupational Medicine - </a:t>
            </a:r>
            <a:r>
              <a:rPr lang="en-GB" sz="1400" dirty="0">
                <a:hlinkClick r:id="rId4"/>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5"/>
              </a:rPr>
              <a:t>What is Social Mobility? </a:t>
            </a:r>
            <a:r>
              <a:rPr lang="en-GB" sz="1400" dirty="0"/>
              <a:t>(report)</a:t>
            </a:r>
          </a:p>
          <a:p>
            <a:pPr marL="0" indent="0">
              <a:lnSpc>
                <a:spcPct val="120000"/>
              </a:lnSpc>
              <a:buNone/>
            </a:pPr>
            <a:r>
              <a:rPr lang="en-GB" sz="1400" dirty="0"/>
              <a:t>Trussell Trust – </a:t>
            </a:r>
            <a:r>
              <a:rPr lang="en-GB" sz="1400" dirty="0">
                <a:hlinkClick r:id="rId6"/>
              </a:rPr>
              <a:t>Hunger in the UK 2025 </a:t>
            </a:r>
            <a:r>
              <a:rPr lang="en-GB" sz="1400" dirty="0"/>
              <a:t>(report)</a:t>
            </a:r>
          </a:p>
          <a:p>
            <a:pPr marL="0" indent="0">
              <a:lnSpc>
                <a:spcPct val="120000"/>
              </a:lnSpc>
              <a:buNone/>
            </a:pPr>
            <a:r>
              <a:rPr lang="en-GB" sz="1400" dirty="0"/>
              <a:t>Trussel Trust - </a:t>
            </a:r>
            <a:r>
              <a:rPr lang="en-GB" sz="1400" dirty="0">
                <a:hlinkClick r:id="rId7"/>
              </a:rPr>
              <a:t>The Cost of Hunger and Hardship</a:t>
            </a:r>
            <a:r>
              <a:rPr lang="en-GB" sz="1400" dirty="0"/>
              <a:t> (report)</a:t>
            </a:r>
          </a:p>
          <a:p>
            <a:pPr marL="0" indent="0">
              <a:lnSpc>
                <a:spcPct val="120000"/>
              </a:lnSpc>
              <a:buNone/>
            </a:pPr>
            <a:r>
              <a:rPr lang="en-GB" sz="1400" dirty="0"/>
              <a:t>UK Finance – </a:t>
            </a:r>
            <a:r>
              <a:rPr lang="en-GB" sz="1400" dirty="0">
                <a:hlinkClick r:id="rId8"/>
              </a:rPr>
              <a:t>Monthly Economic Review </a:t>
            </a:r>
            <a:r>
              <a:rPr lang="en-GB" sz="1400" dirty="0"/>
              <a:t>(report)</a:t>
            </a:r>
          </a:p>
          <a:p>
            <a:pPr marL="0" indent="0">
              <a:lnSpc>
                <a:spcPct val="120000"/>
              </a:lnSpc>
              <a:buNone/>
            </a:pPr>
            <a:r>
              <a:rPr lang="en-GB" sz="1400" dirty="0"/>
              <a:t>Universities UK - </a:t>
            </a:r>
            <a:r>
              <a:rPr lang="en-GB" sz="1400" dirty="0">
                <a:hlinkClick r:id="rId9"/>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10"/>
              </a:rPr>
              <a:t>West Midlands Economic Impact Monitor</a:t>
            </a:r>
            <a:r>
              <a:rPr lang="en-GB" sz="1400" dirty="0"/>
              <a:t> (bulletin)</a:t>
            </a:r>
          </a:p>
          <a:p>
            <a:pPr marL="0" indent="0">
              <a:lnSpc>
                <a:spcPct val="120000"/>
              </a:lnSpc>
              <a:buNone/>
            </a:pPr>
            <a:r>
              <a:rPr lang="en-GB" sz="1400" dirty="0"/>
              <a:t>University of Sheffield – </a:t>
            </a:r>
            <a:r>
              <a:rPr lang="en-GB" sz="1400" dirty="0">
                <a:hlinkClick r:id="rId11"/>
              </a:rPr>
              <a:t>UK adult food insecurity </a:t>
            </a:r>
            <a:r>
              <a:rPr lang="en-GB" sz="1400" dirty="0"/>
              <a:t>interactive map (2021)</a:t>
            </a:r>
          </a:p>
          <a:p>
            <a:pPr marL="0" indent="0">
              <a:lnSpc>
                <a:spcPct val="120000"/>
              </a:lnSpc>
              <a:buNone/>
            </a:pPr>
            <a:r>
              <a:rPr lang="en-GB" sz="1400" dirty="0"/>
              <a:t>University of York – </a:t>
            </a:r>
            <a:r>
              <a:rPr lang="en-GB" sz="1400" dirty="0">
                <a:hlinkClick r:id="rId12"/>
              </a:rPr>
              <a:t>Sticking Plasters and Systemic Solutions – cost of living responses in the UK</a:t>
            </a:r>
            <a:r>
              <a:rPr lang="en-GB" sz="1400" dirty="0"/>
              <a:t> (report)</a:t>
            </a:r>
          </a:p>
          <a:p>
            <a:pPr marL="0" indent="0">
              <a:lnSpc>
                <a:spcPct val="120000"/>
              </a:lnSpc>
              <a:buNone/>
            </a:pPr>
            <a:r>
              <a:rPr lang="en-GB" sz="1400" dirty="0"/>
              <a:t>Rural Services Network (RSN) - </a:t>
            </a:r>
            <a:r>
              <a:rPr lang="en-GB" sz="1400" dirty="0">
                <a:hlinkClick r:id="rId13"/>
              </a:rPr>
              <a:t>Rural Cost of Living Survey 2023: Final Report </a:t>
            </a:r>
            <a:r>
              <a:rPr lang="en-GB" sz="1400" dirty="0"/>
              <a:t>(report) </a:t>
            </a:r>
          </a:p>
          <a:p>
            <a:pPr marL="0" indent="0">
              <a:lnSpc>
                <a:spcPct val="120000"/>
              </a:lnSpc>
              <a:buNone/>
            </a:pPr>
            <a:r>
              <a:rPr lang="en-GB" sz="1400" dirty="0"/>
              <a:t>YouGov - </a:t>
            </a:r>
            <a:r>
              <a:rPr lang="en-GB" sz="1400" dirty="0">
                <a:hlinkClick r:id="rId14"/>
              </a:rPr>
              <a:t>Britons and the cost of living, January 2026</a:t>
            </a: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10178142" y="4496135"/>
            <a:ext cx="197479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8" y="4756182"/>
            <a:ext cx="9120482"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A9A-5F02-F17A-1CC3-379F203D0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3983-677D-F2BE-A7F9-AE2B8DEA66C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(17)</a:t>
            </a:r>
          </a:p>
        </p:txBody>
      </p:sp>
      <p:sp>
        <p:nvSpPr>
          <p:cNvPr id="3" name="Content Placeholder 2">
            <a:extLst>
              <a:ext uri="{FF2B5EF4-FFF2-40B4-BE49-F238E27FC236}">
                <a16:creationId xmlns:a16="http://schemas.microsoft.com/office/drawing/2014/main" id="{233306D5-99F5-B5A6-00E2-59904F29A396}"/>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Youth Futures Foundation - </a:t>
            </a:r>
            <a:r>
              <a:rPr lang="en-GB" sz="1400" dirty="0">
                <a:hlinkClick r:id="rId2"/>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3"/>
              </a:rPr>
              <a:t>Rental Market Report </a:t>
            </a:r>
            <a:r>
              <a:rPr lang="en-GB" sz="1400" dirty="0"/>
              <a:t>(report)</a:t>
            </a:r>
          </a:p>
          <a:p>
            <a:pPr marL="0" indent="0">
              <a:lnSpc>
                <a:spcPct val="120000"/>
              </a:lnSpc>
              <a:buNone/>
            </a:pPr>
            <a:r>
              <a:rPr lang="en-GB" sz="1400" dirty="0"/>
              <a:t>Zoopla - </a:t>
            </a:r>
            <a:r>
              <a:rPr lang="en-GB" sz="1400" dirty="0">
                <a:hlinkClick r:id="rId4"/>
              </a:rPr>
              <a:t>House Price Index</a:t>
            </a:r>
            <a:endParaRPr lang="en-GB" sz="1400" dirty="0"/>
          </a:p>
        </p:txBody>
      </p:sp>
    </p:spTree>
    <p:extLst>
      <p:ext uri="{BB962C8B-B14F-4D97-AF65-F5344CB8AC3E}">
        <p14:creationId xmlns:p14="http://schemas.microsoft.com/office/powerpoint/2010/main" val="4253847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4.xml><?xml version="1.0" encoding="utf-8"?>
<ds:datastoreItem xmlns:ds="http://schemas.openxmlformats.org/officeDocument/2006/customXml" ds:itemID="{D30C635B-FBB1-44EF-A051-F27C2C3A0054}">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380969fb-86ba-427f-8d63-edb9920bc495"/>
    <ds:schemaRef ds:uri="http://schemas.openxmlformats.org/package/2006/metadata/core-properties"/>
    <ds:schemaRef ds:uri="785528a6-32f5-452f-8308-80ce7c30b3ce"/>
    <ds:schemaRef ds:uri="http://purl.org/dc/terms/"/>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4930</TotalTime>
  <Words>27452</Words>
  <Application>Microsoft Office PowerPoint</Application>
  <PresentationFormat>Widescreen</PresentationFormat>
  <Paragraphs>1406</Paragraphs>
  <Slides>90</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90</vt:i4>
      </vt:variant>
    </vt:vector>
  </HeadingPairs>
  <TitlesOfParts>
    <vt:vector size="93" baseType="lpstr">
      <vt:lpstr>Arial</vt:lpstr>
      <vt:lpstr>Calibri</vt:lpstr>
      <vt:lpstr>Office Theme</vt:lpstr>
      <vt:lpstr>Herefordshire economy and cost-of-living compendium  January 2026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lpstr>Appendix: Useful resources (17)</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5881</cp:revision>
  <dcterms:created xsi:type="dcterms:W3CDTF">2018-11-26T07:57:21Z</dcterms:created>
  <dcterms:modified xsi:type="dcterms:W3CDTF">2026-01-23T12:37:31Z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